
<file path=[Content_Types].xml><?xml version="1.0" encoding="utf-8"?>
<Types xmlns="http://schemas.openxmlformats.org/package/2006/content-types">
  <Default Extension="bin" ContentType="image/web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2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23148" r="23148"/>
          <a:stretch>
            <a:fillRect/>
          </a:stretch>
        </p:blipFill>
        <p:spPr>
          <a:xfrm>
            <a:off x="6667500" y="0"/>
            <a:ext cx="5524500" cy="6858000"/>
          </a:xfrm>
          <a:prstGeom prst="rect">
            <a:avLst/>
          </a:prstGeom>
        </p:spPr>
      </p:pic>
      <p:sp>
        <p:nvSpPr>
          <p:cNvPr id="2" name="cover-yellow-bar">
            <a:extLst>
              <a:ext uri="{FF2B5EF4-FFF2-40B4-BE49-F238E27FC236}">
                <a16:creationId xmlns:a16="http://schemas.microsoft.com/office/drawing/2014/main" id="{1EDBFED8-9240-4FC5-88D2-E8E5FE209A2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2C12E"/>
          </a:solidFill>
        </p:spPr>
      </p:sp>
      <p:sp>
        <p:nvSpPr>
          <p:cNvPr id="3" name="cover-kicker">
            <a:extLst>
              <a:ext uri="{FF2B5EF4-FFF2-40B4-BE49-F238E27FC236}">
                <a16:creationId xmlns:a16="http://schemas.microsoft.com/office/drawing/2014/main" id="{2A0DE3A6-4175-41F7-BAE4-C5E4785BC5FB}"/>
              </a:ext>
            </a:extLst>
          </p:cNvPr>
          <p:cNvSpPr>
            <a:spLocks noGrp="1"/>
          </p:cNvSpPr>
          <p:nvPr/>
        </p:nvSpPr>
        <p:spPr>
          <a:xfrm>
            <a:off x="457200" y="400050"/>
            <a:ext cx="5619750" cy="304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MANHATTAN COMMUNITY BOARD 1</a:t>
            </a:r>
          </a:p>
        </p:txBody>
      </p:sp>
      <p:sp>
        <p:nvSpPr>
          <p:cNvPr id="4" name="cover-committee">
            <a:extLst>
              <a:ext uri="{FF2B5EF4-FFF2-40B4-BE49-F238E27FC236}">
                <a16:creationId xmlns:a16="http://schemas.microsoft.com/office/drawing/2014/main" id="{37054C96-7A6B-474F-85D3-232A503E0386}"/>
              </a:ext>
            </a:extLst>
          </p:cNvPr>
          <p:cNvSpPr>
            <a:spLocks noGrp="1"/>
          </p:cNvSpPr>
          <p:nvPr/>
        </p:nvSpPr>
        <p:spPr>
          <a:xfrm>
            <a:off x="457200" y="742950"/>
            <a:ext cx="5715000" cy="2667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27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Waterfront, Parks &amp; Cultural Committee • July 21, 2026</a:t>
            </a:r>
          </a:p>
        </p:txBody>
      </p:sp>
      <p:sp>
        <p:nvSpPr>
          <p:cNvPr id="5" name="cover-title">
            <a:extLst>
              <a:ext uri="{FF2B5EF4-FFF2-40B4-BE49-F238E27FC236}">
                <a16:creationId xmlns:a16="http://schemas.microsoft.com/office/drawing/2014/main" id="{81A70109-860F-44FA-AF07-D30874D8ADE0}"/>
              </a:ext>
            </a:extLst>
          </p:cNvPr>
          <p:cNvSpPr>
            <a:spLocks noGrp="1"/>
          </p:cNvSpPr>
          <p:nvPr/>
        </p:nvSpPr>
        <p:spPr>
          <a:xfrm>
            <a:off x="457200" y="2266950"/>
            <a:ext cx="5715000" cy="1809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46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When a “correction”
creates new errors</a:t>
            </a:r>
          </a:p>
        </p:txBody>
      </p:sp>
      <p:sp>
        <p:nvSpPr>
          <p:cNvPr id="6" name="cover-subtitle">
            <a:extLst>
              <a:ext uri="{FF2B5EF4-FFF2-40B4-BE49-F238E27FC236}">
                <a16:creationId xmlns:a16="http://schemas.microsoft.com/office/drawing/2014/main" id="{279128CB-F3FA-4504-8660-DE6382639393}"/>
              </a:ext>
            </a:extLst>
          </p:cNvPr>
          <p:cNvSpPr>
            <a:spLocks noGrp="1"/>
          </p:cNvSpPr>
          <p:nvPr/>
        </p:nvSpPr>
        <p:spPr>
          <a:xfrm>
            <a:off x="457200" y="4381500"/>
            <a:ext cx="5715000" cy="8382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95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 textual changes to the Al </a:t>
            </a:r>
            <a:r>
              <a:rPr dirty="0" err="1"/>
              <a:t>Qalam</a:t>
            </a:r>
            <a:r>
              <a:rPr dirty="0"/>
              <a:t> historical </a:t>
            </a:r>
            <a:r>
              <a:rPr dirty="0" smtClean="0"/>
              <a:t>sign</a:t>
            </a:r>
            <a:r>
              <a:rPr lang="en-US" dirty="0" smtClean="0"/>
              <a:t> </a:t>
            </a:r>
            <a:r>
              <a:rPr dirty="0" smtClean="0"/>
              <a:t>and </a:t>
            </a:r>
            <a:r>
              <a:rPr dirty="0"/>
              <a:t>a fair process for repairing them</a:t>
            </a:r>
          </a:p>
        </p:txBody>
      </p:sp>
      <p:sp>
        <p:nvSpPr>
          <p:cNvPr id="7" name="cover-author">
            <a:extLst>
              <a:ext uri="{FF2B5EF4-FFF2-40B4-BE49-F238E27FC236}">
                <a16:creationId xmlns:a16="http://schemas.microsoft.com/office/drawing/2014/main" id="{ED253149-7A20-4A40-A43E-CAA1C584B0EC}"/>
              </a:ext>
            </a:extLst>
          </p:cNvPr>
          <p:cNvSpPr>
            <a:spLocks noGrp="1"/>
          </p:cNvSpPr>
          <p:nvPr/>
        </p:nvSpPr>
        <p:spPr>
          <a:xfrm>
            <a:off x="457200" y="5753100"/>
            <a:ext cx="5334000" cy="5715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27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Todd Fine, Ph.D.
Historian and initiator of the Al Qalam monument project</a:t>
            </a:r>
          </a:p>
        </p:txBody>
      </p:sp>
      <p:sp>
        <p:nvSpPr>
          <p:cNvPr id="8" name="cover-photo-credit">
            <a:extLst>
              <a:ext uri="{FF2B5EF4-FFF2-40B4-BE49-F238E27FC236}">
                <a16:creationId xmlns:a16="http://schemas.microsoft.com/office/drawing/2014/main" id="{606A9885-E59B-4905-AE10-020E4DEF9BA7}"/>
              </a:ext>
            </a:extLst>
          </p:cNvPr>
          <p:cNvSpPr>
            <a:spLocks noGrp="1"/>
          </p:cNvSpPr>
          <p:nvPr/>
        </p:nvSpPr>
        <p:spPr>
          <a:xfrm>
            <a:off x="8782050" y="6534150"/>
            <a:ext cx="3048000" cy="171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750" b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r>
              <a:t>Photo: NYC Parks / Daniel Avila</a:t>
            </a:r>
          </a:p>
        </p:txBody>
      </p:sp>
    </p:spTree>
    <p:extLst>
      <p:ext uri="{BB962C8B-B14F-4D97-AF65-F5344CB8AC3E}">
        <p14:creationId xmlns:p14="http://schemas.microsoft.com/office/powerpoint/2010/main" val="179059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-10">
            <a:extLst>
              <a:ext uri="{FF2B5EF4-FFF2-40B4-BE49-F238E27FC236}">
                <a16:creationId xmlns:a16="http://schemas.microsoft.com/office/drawing/2014/main" id="{18893037-26A3-4E3D-8FEB-7D21677B0916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Modern labels need dates and context</a:t>
            </a:r>
          </a:p>
        </p:txBody>
      </p:sp>
      <p:sp>
        <p:nvSpPr>
          <p:cNvPr id="2" name="title-rule-10">
            <a:extLst>
              <a:ext uri="{FF2B5EF4-FFF2-40B4-BE49-F238E27FC236}">
                <a16:creationId xmlns:a16="http://schemas.microsoft.com/office/drawing/2014/main" id="{A631D448-0262-4D82-842C-E68772A9B08B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10">
            <a:extLst>
              <a:ext uri="{FF2B5EF4-FFF2-40B4-BE49-F238E27FC236}">
                <a16:creationId xmlns:a16="http://schemas.microsoft.com/office/drawing/2014/main" id="{F2F57F8F-9B93-4BAE-8E04-0E0D2F6D030A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Map: “Ottoman Syria 1900,” Wikimedia Commons, CC BY-SA 3.0. Sources: The National, May 18, 2026; New Lines, May 22, 2026.</a:t>
            </a:r>
          </a:p>
        </p:txBody>
      </p:sp>
      <p:sp>
        <p:nvSpPr>
          <p:cNvPr id="4" name="number-10">
            <a:extLst>
              <a:ext uri="{FF2B5EF4-FFF2-40B4-BE49-F238E27FC236}">
                <a16:creationId xmlns:a16="http://schemas.microsoft.com/office/drawing/2014/main" id="{E614372A-8844-4468-821C-AA56823476F7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10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979382" y="1219200"/>
            <a:ext cx="3508587" cy="4933950"/>
          </a:xfrm>
          <a:prstGeom prst="rect">
            <a:avLst/>
          </a:prstGeom>
        </p:spPr>
      </p:pic>
      <p:sp>
        <p:nvSpPr>
          <p:cNvPr id="6" name="s10-map-caption">
            <a:extLst>
              <a:ext uri="{FF2B5EF4-FFF2-40B4-BE49-F238E27FC236}">
                <a16:creationId xmlns:a16="http://schemas.microsoft.com/office/drawing/2014/main" id="{293FDB51-4A53-4E80-8977-E9D90B8CD956}"/>
              </a:ext>
            </a:extLst>
          </p:cNvPr>
          <p:cNvSpPr>
            <a:spLocks noGrp="1"/>
          </p:cNvSpPr>
          <p:nvPr/>
        </p:nvSpPr>
        <p:spPr>
          <a:xfrm>
            <a:off x="685800" y="5924550"/>
            <a:ext cx="409575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defRPr sz="11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Ottoman administrative geography, 1900</a:t>
            </a:r>
          </a:p>
        </p:txBody>
      </p:sp>
      <p:sp>
        <p:nvSpPr>
          <p:cNvPr id="7" name="s10-lead">
            <a:extLst>
              <a:ext uri="{FF2B5EF4-FFF2-40B4-BE49-F238E27FC236}">
                <a16:creationId xmlns:a16="http://schemas.microsoft.com/office/drawing/2014/main" id="{B9BB833A-7A55-4B9A-9FB5-0E9BA9EB721E}"/>
              </a:ext>
            </a:extLst>
          </p:cNvPr>
          <p:cNvSpPr>
            <a:spLocks noGrp="1"/>
          </p:cNvSpPr>
          <p:nvPr/>
        </p:nvSpPr>
        <p:spPr>
          <a:xfrm>
            <a:off x="5619750" y="1447800"/>
            <a:ext cx="5810250" cy="666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32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The immigrants arrived before today's national borders existed.</a:t>
            </a:r>
          </a:p>
        </p:txBody>
      </p:sp>
      <p:sp>
        <p:nvSpPr>
          <p:cNvPr id="8" name="s10-p1">
            <a:extLst>
              <a:ext uri="{FF2B5EF4-FFF2-40B4-BE49-F238E27FC236}">
                <a16:creationId xmlns:a16="http://schemas.microsoft.com/office/drawing/2014/main" id="{07ECABB9-CEC7-4916-A0A5-9D2B6D9A3EAF}"/>
              </a:ext>
            </a:extLst>
          </p:cNvPr>
          <p:cNvSpPr>
            <a:spLocks noGrp="1"/>
          </p:cNvSpPr>
          <p:nvPr/>
        </p:nvSpPr>
        <p:spPr>
          <a:xfrm>
            <a:off x="5600700" y="2219325"/>
            <a:ext cx="5810250" cy="23812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• “Syrian” could function as a broad regional or communal label in the United States</a:t>
            </a:r>
            <a:r>
              <a:rPr dirty="0" smtClean="0"/>
              <a:t>.</a:t>
            </a:r>
            <a:r>
              <a:rPr lang="en-US" dirty="0" smtClean="0"/>
              <a:t> The term “Lebanese” did not exist until much later.</a:t>
            </a:r>
            <a:r>
              <a:rPr dirty="0"/>
              <a:t>
</a:t>
            </a:r>
            <a:r>
              <a:rPr dirty="0" smtClean="0"/>
              <a:t>• </a:t>
            </a:r>
            <a:r>
              <a:rPr dirty="0"/>
              <a:t>Mount Lebanon, Beirut, Damascus, Homs, and Jerusalem belonged to different Ottoman administrative </a:t>
            </a:r>
            <a:r>
              <a:rPr dirty="0" smtClean="0"/>
              <a:t>units</a:t>
            </a:r>
            <a:r>
              <a:rPr lang="en-US" dirty="0" smtClean="0"/>
              <a:t>, but people flowed between them with overlapping identities</a:t>
            </a:r>
            <a:r>
              <a:rPr dirty="0" smtClean="0"/>
              <a:t>.</a:t>
            </a:r>
            <a:r>
              <a:rPr lang="en-US" dirty="0"/>
              <a:t> </a:t>
            </a:r>
            <a:r>
              <a:rPr dirty="0"/>
              <a:t>
</a:t>
            </a:r>
            <a:r>
              <a:rPr dirty="0" smtClean="0"/>
              <a:t>• </a:t>
            </a:r>
            <a:r>
              <a:rPr dirty="0"/>
              <a:t>Modern Lebanese, Syrian, and Palestinian identities developed through and after these transitions.</a:t>
            </a:r>
          </a:p>
        </p:txBody>
      </p:sp>
      <p:sp>
        <p:nvSpPr>
          <p:cNvPr id="9" name="s10-highlight">
            <a:extLst>
              <a:ext uri="{FF2B5EF4-FFF2-40B4-BE49-F238E27FC236}">
                <a16:creationId xmlns:a16="http://schemas.microsoft.com/office/drawing/2014/main" id="{6CBF8CA3-0257-47A4-8A6C-2A6FCC94E432}"/>
              </a:ext>
            </a:extLst>
          </p:cNvPr>
          <p:cNvSpPr>
            <a:spLocks noGrp="1"/>
          </p:cNvSpPr>
          <p:nvPr/>
        </p:nvSpPr>
        <p:spPr>
          <a:xfrm>
            <a:off x="5619750" y="5048250"/>
            <a:ext cx="5810250" cy="876300"/>
          </a:xfrm>
          <a:prstGeom prst="roundRect">
            <a:avLst>
              <a:gd name="adj" fmla="val 8696"/>
            </a:avLst>
          </a:prstGeom>
          <a:solidFill>
            <a:srgbClr val="FFF7D6"/>
          </a:solidFill>
        </p:spPr>
      </p:sp>
      <p:sp>
        <p:nvSpPr>
          <p:cNvPr id="10" name="s10-rule">
            <a:extLst>
              <a:ext uri="{FF2B5EF4-FFF2-40B4-BE49-F238E27FC236}">
                <a16:creationId xmlns:a16="http://schemas.microsoft.com/office/drawing/2014/main" id="{C1CE087C-7617-4587-AE3A-5AC5DA695F7E}"/>
              </a:ext>
            </a:extLst>
          </p:cNvPr>
          <p:cNvSpPr>
            <a:spLocks noGrp="1"/>
          </p:cNvSpPr>
          <p:nvPr/>
        </p:nvSpPr>
        <p:spPr>
          <a:xfrm>
            <a:off x="5886450" y="5200650"/>
            <a:ext cx="5276850" cy="666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7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 plaque may name present-day </a:t>
            </a:r>
            <a:r>
              <a:rPr dirty="0" smtClean="0"/>
              <a:t>countries </a:t>
            </a:r>
            <a:r>
              <a:rPr dirty="0"/>
              <a:t>but should say “in what is now…” and also explain the </a:t>
            </a:r>
            <a:r>
              <a:rPr lang="en-US" dirty="0" smtClean="0"/>
              <a:t>context </a:t>
            </a:r>
            <a:r>
              <a:rPr dirty="0" smtClean="0"/>
              <a:t>that produced</a:t>
            </a:r>
            <a:r>
              <a:rPr lang="en-US" dirty="0" smtClean="0"/>
              <a:t> the label</a:t>
            </a:r>
            <a:r>
              <a:rPr dirty="0" smtClean="0"/>
              <a:t> </a:t>
            </a:r>
            <a:r>
              <a:rPr dirty="0"/>
              <a:t>“Little Syria.”</a:t>
            </a:r>
          </a:p>
        </p:txBody>
      </p:sp>
    </p:spTree>
    <p:extLst>
      <p:ext uri="{BB962C8B-B14F-4D97-AF65-F5344CB8AC3E}">
        <p14:creationId xmlns:p14="http://schemas.microsoft.com/office/powerpoint/2010/main" val="191076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-11">
            <a:extLst>
              <a:ext uri="{FF2B5EF4-FFF2-40B4-BE49-F238E27FC236}">
                <a16:creationId xmlns:a16="http://schemas.microsoft.com/office/drawing/2014/main" id="{4B59226D-CB7C-449C-9371-57C6BDAE8549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A missing co-founder is now more conspicuous</a:t>
            </a:r>
          </a:p>
        </p:txBody>
      </p:sp>
      <p:sp>
        <p:nvSpPr>
          <p:cNvPr id="2" name="title-rule-11">
            <a:extLst>
              <a:ext uri="{FF2B5EF4-FFF2-40B4-BE49-F238E27FC236}">
                <a16:creationId xmlns:a16="http://schemas.microsoft.com/office/drawing/2014/main" id="{12E4F7BE-CAB0-4E66-B704-8AA33097139E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11">
            <a:extLst>
              <a:ext uri="{FF2B5EF4-FFF2-40B4-BE49-F238E27FC236}">
                <a16:creationId xmlns:a16="http://schemas.microsoft.com/office/drawing/2014/main" id="{D3C32C59-882B-4963-B831-E5EA486D344A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Sources: Arab American National Museum digital collection; Al-Funun, “The Pen Bond: 1916, 1920–1931”; Afikra, July 15, 2023.</a:t>
            </a:r>
          </a:p>
        </p:txBody>
      </p:sp>
      <p:sp>
        <p:nvSpPr>
          <p:cNvPr id="4" name="number-11">
            <a:extLst>
              <a:ext uri="{FF2B5EF4-FFF2-40B4-BE49-F238E27FC236}">
                <a16:creationId xmlns:a16="http://schemas.microsoft.com/office/drawing/2014/main" id="{7921806C-C1E3-4183-AF74-11BB6FA47B7A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11</a:t>
            </a:r>
          </a:p>
        </p:txBody>
      </p:sp>
      <p:sp>
        <p:nvSpPr>
          <p:cNvPr id="6" name="s11-caption">
            <a:extLst>
              <a:ext uri="{FF2B5EF4-FFF2-40B4-BE49-F238E27FC236}">
                <a16:creationId xmlns:a16="http://schemas.microsoft.com/office/drawing/2014/main" id="{242DB97B-7CD0-46B3-BDEE-53284DB3BEEA}"/>
              </a:ext>
            </a:extLst>
          </p:cNvPr>
          <p:cNvSpPr>
            <a:spLocks noGrp="1"/>
          </p:cNvSpPr>
          <p:nvPr/>
        </p:nvSpPr>
        <p:spPr>
          <a:xfrm>
            <a:off x="457200" y="4914900"/>
            <a:ext cx="5772150" cy="381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defRPr sz="12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Nasib Arida • Kahlil Gibran • Abd al-Masih Haddad • Mikhail Naimy</a:t>
            </a:r>
          </a:p>
        </p:txBody>
      </p:sp>
      <p:sp>
        <p:nvSpPr>
          <p:cNvPr id="7" name="s11-claim">
            <a:extLst>
              <a:ext uri="{FF2B5EF4-FFF2-40B4-BE49-F238E27FC236}">
                <a16:creationId xmlns:a16="http://schemas.microsoft.com/office/drawing/2014/main" id="{057680A6-6A02-442E-AE6E-BF4B466EABD7}"/>
              </a:ext>
            </a:extLst>
          </p:cNvPr>
          <p:cNvSpPr>
            <a:spLocks noGrp="1"/>
          </p:cNvSpPr>
          <p:nvPr/>
        </p:nvSpPr>
        <p:spPr>
          <a:xfrm>
            <a:off x="6724650" y="1428750"/>
            <a:ext cx="4819650" cy="1143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17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 sign says the Pen League was “formed first in 1916,” but omits one of the two men responsible for that first formation.</a:t>
            </a:r>
          </a:p>
        </p:txBody>
      </p:sp>
      <p:sp>
        <p:nvSpPr>
          <p:cNvPr id="8" name="s11-facts">
            <a:extLst>
              <a:ext uri="{FF2B5EF4-FFF2-40B4-BE49-F238E27FC236}">
                <a16:creationId xmlns:a16="http://schemas.microsoft.com/office/drawing/2014/main" id="{B190805F-F985-4A69-9FB9-2997789A14BB}"/>
              </a:ext>
            </a:extLst>
          </p:cNvPr>
          <p:cNvSpPr>
            <a:spLocks noGrp="1"/>
          </p:cNvSpPr>
          <p:nvPr/>
        </p:nvSpPr>
        <p:spPr>
          <a:xfrm>
            <a:off x="6724650" y="2895600"/>
            <a:ext cx="4819650" cy="23431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7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b="1" dirty="0" err="1"/>
              <a:t>Abd</a:t>
            </a:r>
            <a:r>
              <a:rPr b="1" dirty="0"/>
              <a:t> al-</a:t>
            </a:r>
            <a:r>
              <a:rPr b="1" dirty="0" err="1"/>
              <a:t>Masih</a:t>
            </a:r>
            <a:r>
              <a:rPr b="1" dirty="0"/>
              <a:t> Haddad</a:t>
            </a:r>
            <a:r>
              <a:rPr dirty="0"/>
              <a:t>
• Co-founded the first Pen League with </a:t>
            </a:r>
            <a:r>
              <a:rPr dirty="0" err="1"/>
              <a:t>Nasib</a:t>
            </a:r>
            <a:r>
              <a:rPr dirty="0"/>
              <a:t> </a:t>
            </a:r>
            <a:r>
              <a:rPr dirty="0" err="1"/>
              <a:t>Arida</a:t>
            </a:r>
            <a:r>
              <a:rPr dirty="0"/>
              <a:t>
• Published As-</a:t>
            </a:r>
            <a:r>
              <a:rPr dirty="0" err="1"/>
              <a:t>Sayeh</a:t>
            </a:r>
            <a:r>
              <a:rPr dirty="0"/>
              <a:t>, a principal forum for </a:t>
            </a:r>
            <a:r>
              <a:rPr dirty="0" err="1"/>
              <a:t>Mahjar</a:t>
            </a:r>
            <a:r>
              <a:rPr dirty="0"/>
              <a:t> writers
• Participated in the reconstituted 1920 league
• Is not named on the </a:t>
            </a:r>
            <a:r>
              <a:rPr dirty="0" smtClean="0"/>
              <a:t>sign</a:t>
            </a:r>
            <a:r>
              <a:rPr lang="en-US" dirty="0" smtClean="0"/>
              <a:t> or the monument</a:t>
            </a:r>
            <a:r>
              <a:rPr dirty="0" smtClean="0"/>
              <a:t>, </a:t>
            </a:r>
            <a:r>
              <a:rPr dirty="0"/>
              <a:t>while his brother </a:t>
            </a:r>
            <a:r>
              <a:rPr dirty="0" err="1" smtClean="0"/>
              <a:t>Nadra</a:t>
            </a:r>
            <a:r>
              <a:rPr lang="en-US" dirty="0" smtClean="0"/>
              <a:t>, also from Homs,</a:t>
            </a:r>
            <a:r>
              <a:rPr dirty="0" smtClean="0"/>
              <a:t> is</a:t>
            </a:r>
            <a:endParaRPr lang="en-US" dirty="0" smtClean="0"/>
          </a:p>
          <a:p>
            <a:pPr>
              <a:defRPr sz="157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• New phrasing creates even more confusion</a:t>
            </a:r>
            <a:r>
              <a:rPr lang="en-US" dirty="0"/>
              <a:t>: </a:t>
            </a:r>
            <a:r>
              <a:rPr lang="en-US" dirty="0" smtClean="0"/>
              <a:t>“and </a:t>
            </a:r>
            <a:r>
              <a:rPr lang="en-US" dirty="0" err="1"/>
              <a:t>Naseeb</a:t>
            </a:r>
            <a:r>
              <a:rPr lang="en-US" dirty="0"/>
              <a:t> </a:t>
            </a:r>
            <a:r>
              <a:rPr lang="en-US" dirty="0" err="1"/>
              <a:t>Arida</a:t>
            </a:r>
            <a:r>
              <a:rPr lang="en-US" dirty="0"/>
              <a:t> and </a:t>
            </a:r>
            <a:r>
              <a:rPr lang="en-US" dirty="0" err="1"/>
              <a:t>Nadra</a:t>
            </a:r>
            <a:r>
              <a:rPr lang="en-US" dirty="0"/>
              <a:t> Haddad from Syria, who were instrumental in the formation of a writers’ association called al </a:t>
            </a:r>
            <a:r>
              <a:rPr lang="en-US" dirty="0" err="1"/>
              <a:t>Rabitah</a:t>
            </a:r>
            <a:r>
              <a:rPr lang="en-US" dirty="0"/>
              <a:t> al </a:t>
            </a:r>
            <a:r>
              <a:rPr lang="en-US" dirty="0" err="1" smtClean="0"/>
              <a:t>Qalamiyah</a:t>
            </a:r>
            <a:r>
              <a:rPr lang="en-US" dirty="0" smtClean="0"/>
              <a:t>”</a:t>
            </a:r>
            <a:endParaRPr lang="en-US" dirty="0"/>
          </a:p>
          <a:p>
            <a:pPr algn="l">
              <a:defRPr sz="157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endParaRPr dirty="0"/>
          </a:p>
        </p:txBody>
      </p:sp>
      <p:sp>
        <p:nvSpPr>
          <p:cNvPr id="9" name="s11-bottom">
            <a:extLst>
              <a:ext uri="{FF2B5EF4-FFF2-40B4-BE49-F238E27FC236}">
                <a16:creationId xmlns:a16="http://schemas.microsoft.com/office/drawing/2014/main" id="{78AACE43-1EBD-4121-BE3C-7074424FD47A}"/>
              </a:ext>
            </a:extLst>
          </p:cNvPr>
          <p:cNvSpPr>
            <a:spLocks noGrp="1"/>
          </p:cNvSpPr>
          <p:nvPr/>
        </p:nvSpPr>
        <p:spPr>
          <a:xfrm>
            <a:off x="457200" y="5657850"/>
            <a:ext cx="11049000" cy="5524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7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Once the revised sign sorts the writers by country, this </a:t>
            </a:r>
            <a:r>
              <a:rPr lang="en-US" dirty="0" smtClean="0"/>
              <a:t>Homs-born </a:t>
            </a:r>
            <a:r>
              <a:rPr dirty="0" smtClean="0"/>
              <a:t>co-founder's </a:t>
            </a:r>
            <a:r>
              <a:rPr dirty="0"/>
              <a:t>absence becomes even harder to justify.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1" y="1310585"/>
            <a:ext cx="4863548" cy="32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0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-12">
            <a:extLst>
              <a:ext uri="{FF2B5EF4-FFF2-40B4-BE49-F238E27FC236}">
                <a16:creationId xmlns:a16="http://schemas.microsoft.com/office/drawing/2014/main" id="{FA362EB0-DFDE-4CDE-8DCA-1448FE26FA10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The revised text fails on three levels</a:t>
            </a:r>
          </a:p>
        </p:txBody>
      </p:sp>
      <p:sp>
        <p:nvSpPr>
          <p:cNvPr id="2" name="title-rule-12">
            <a:extLst>
              <a:ext uri="{FF2B5EF4-FFF2-40B4-BE49-F238E27FC236}">
                <a16:creationId xmlns:a16="http://schemas.microsoft.com/office/drawing/2014/main" id="{F9FA9B90-D106-4622-B4C8-C85BFFDAE99F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12">
            <a:extLst>
              <a:ext uri="{FF2B5EF4-FFF2-40B4-BE49-F238E27FC236}">
                <a16:creationId xmlns:a16="http://schemas.microsoft.com/office/drawing/2014/main" id="{03E892E8-464A-420D-BF6E-8D1C9B5F76F2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Synthesis of the documented textual changes and historical evidence presented in slides 6–11.</a:t>
            </a:r>
          </a:p>
        </p:txBody>
      </p:sp>
      <p:sp>
        <p:nvSpPr>
          <p:cNvPr id="4" name="number-12">
            <a:extLst>
              <a:ext uri="{FF2B5EF4-FFF2-40B4-BE49-F238E27FC236}">
                <a16:creationId xmlns:a16="http://schemas.microsoft.com/office/drawing/2014/main" id="{85598528-196C-4744-A103-76B568368036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12</a:t>
            </a:r>
          </a:p>
        </p:txBody>
      </p:sp>
      <p:sp>
        <p:nvSpPr>
          <p:cNvPr id="5" name="s12-card-0">
            <a:extLst>
              <a:ext uri="{FF2B5EF4-FFF2-40B4-BE49-F238E27FC236}">
                <a16:creationId xmlns:a16="http://schemas.microsoft.com/office/drawing/2014/main" id="{0DB32B0F-7FD1-4A0E-A78D-9E2E38C59084}"/>
              </a:ext>
            </a:extLst>
          </p:cNvPr>
          <p:cNvSpPr>
            <a:spLocks noGrp="1"/>
          </p:cNvSpPr>
          <p:nvPr/>
        </p:nvSpPr>
        <p:spPr>
          <a:xfrm>
            <a:off x="457200" y="1466850"/>
            <a:ext cx="3429000" cy="4000500"/>
          </a:xfrm>
          <a:prstGeom prst="roundRect">
            <a:avLst>
              <a:gd name="adj" fmla="val 2222"/>
            </a:avLst>
          </a:prstGeom>
          <a:solidFill>
            <a:srgbClr val="F0F0F0"/>
          </a:solidFill>
        </p:spPr>
      </p:sp>
      <p:sp>
        <p:nvSpPr>
          <p:cNvPr id="6" name="s12-num-0">
            <a:extLst>
              <a:ext uri="{FF2B5EF4-FFF2-40B4-BE49-F238E27FC236}">
                <a16:creationId xmlns:a16="http://schemas.microsoft.com/office/drawing/2014/main" id="{75F90C8B-76AC-4771-A066-C04CD57AB681}"/>
              </a:ext>
            </a:extLst>
          </p:cNvPr>
          <p:cNvSpPr>
            <a:spLocks noGrp="1"/>
          </p:cNvSpPr>
          <p:nvPr/>
        </p:nvSpPr>
        <p:spPr>
          <a:xfrm>
            <a:off x="723900" y="1752600"/>
            <a:ext cx="762000" cy="4572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5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01</a:t>
            </a:r>
          </a:p>
        </p:txBody>
      </p:sp>
      <p:sp>
        <p:nvSpPr>
          <p:cNvPr id="7" name="s12-head-0">
            <a:extLst>
              <a:ext uri="{FF2B5EF4-FFF2-40B4-BE49-F238E27FC236}">
                <a16:creationId xmlns:a16="http://schemas.microsoft.com/office/drawing/2014/main" id="{73908DC2-BF0A-4C80-8CD0-D18A82ECAA9B}"/>
              </a:ext>
            </a:extLst>
          </p:cNvPr>
          <p:cNvSpPr>
            <a:spLocks noGrp="1"/>
          </p:cNvSpPr>
          <p:nvPr/>
        </p:nvSpPr>
        <p:spPr>
          <a:xfrm>
            <a:off x="723900" y="2381250"/>
            <a:ext cx="2895600" cy="3238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DEMOGRAPHY</a:t>
            </a:r>
          </a:p>
        </p:txBody>
      </p:sp>
      <p:sp>
        <p:nvSpPr>
          <p:cNvPr id="8" name="s12-body-0">
            <a:extLst>
              <a:ext uri="{FF2B5EF4-FFF2-40B4-BE49-F238E27FC236}">
                <a16:creationId xmlns:a16="http://schemas.microsoft.com/office/drawing/2014/main" id="{2F7BB289-FDC0-4049-BF9D-8CE8B7189674}"/>
              </a:ext>
            </a:extLst>
          </p:cNvPr>
          <p:cNvSpPr>
            <a:spLocks noGrp="1"/>
          </p:cNvSpPr>
          <p:nvPr/>
        </p:nvSpPr>
        <p:spPr>
          <a:xfrm>
            <a:off x="723900" y="2914650"/>
            <a:ext cx="2895600" cy="2133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72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“1,200 Syrians” becomes “1,200 immigrants,” misusing a 1900 group estimate as the neighborhood's total. The sentence also flattens the Lower West Side's wider diversity.</a:t>
            </a:r>
          </a:p>
        </p:txBody>
      </p:sp>
      <p:sp>
        <p:nvSpPr>
          <p:cNvPr id="9" name="s12-card-1">
            <a:extLst>
              <a:ext uri="{FF2B5EF4-FFF2-40B4-BE49-F238E27FC236}">
                <a16:creationId xmlns:a16="http://schemas.microsoft.com/office/drawing/2014/main" id="{77A88A14-29A5-4171-8BC1-1E74B7961DA1}"/>
              </a:ext>
            </a:extLst>
          </p:cNvPr>
          <p:cNvSpPr>
            <a:spLocks noGrp="1"/>
          </p:cNvSpPr>
          <p:nvPr/>
        </p:nvSpPr>
        <p:spPr>
          <a:xfrm>
            <a:off x="4305300" y="1466850"/>
            <a:ext cx="3429000" cy="4000500"/>
          </a:xfrm>
          <a:prstGeom prst="roundRect">
            <a:avLst>
              <a:gd name="adj" fmla="val 2222"/>
            </a:avLst>
          </a:prstGeom>
          <a:solidFill>
            <a:srgbClr val="FFF7D6"/>
          </a:solidFill>
        </p:spPr>
      </p:sp>
      <p:sp>
        <p:nvSpPr>
          <p:cNvPr id="10" name="s12-num-1">
            <a:extLst>
              <a:ext uri="{FF2B5EF4-FFF2-40B4-BE49-F238E27FC236}">
                <a16:creationId xmlns:a16="http://schemas.microsoft.com/office/drawing/2014/main" id="{4D5EA8D3-1840-474E-8DA4-607873D30F69}"/>
              </a:ext>
            </a:extLst>
          </p:cNvPr>
          <p:cNvSpPr>
            <a:spLocks noGrp="1"/>
          </p:cNvSpPr>
          <p:nvPr/>
        </p:nvSpPr>
        <p:spPr>
          <a:xfrm>
            <a:off x="4572000" y="1752600"/>
            <a:ext cx="762000" cy="4572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5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02</a:t>
            </a:r>
          </a:p>
        </p:txBody>
      </p:sp>
      <p:sp>
        <p:nvSpPr>
          <p:cNvPr id="11" name="s12-head-1">
            <a:extLst>
              <a:ext uri="{FF2B5EF4-FFF2-40B4-BE49-F238E27FC236}">
                <a16:creationId xmlns:a16="http://schemas.microsoft.com/office/drawing/2014/main" id="{D6BE9769-1E10-435B-890D-782F05F3C601}"/>
              </a:ext>
            </a:extLst>
          </p:cNvPr>
          <p:cNvSpPr>
            <a:spLocks noGrp="1"/>
          </p:cNvSpPr>
          <p:nvPr/>
        </p:nvSpPr>
        <p:spPr>
          <a:xfrm>
            <a:off x="4572000" y="2381250"/>
            <a:ext cx="2895600" cy="3238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HISTORICAL CONTEXT</a:t>
            </a:r>
          </a:p>
        </p:txBody>
      </p:sp>
      <p:sp>
        <p:nvSpPr>
          <p:cNvPr id="12" name="s12-body-1">
            <a:extLst>
              <a:ext uri="{FF2B5EF4-FFF2-40B4-BE49-F238E27FC236}">
                <a16:creationId xmlns:a16="http://schemas.microsoft.com/office/drawing/2014/main" id="{91B021C5-DCE0-47DC-B970-2771A9742B5E}"/>
              </a:ext>
            </a:extLst>
          </p:cNvPr>
          <p:cNvSpPr>
            <a:spLocks noGrp="1"/>
          </p:cNvSpPr>
          <p:nvPr/>
        </p:nvSpPr>
        <p:spPr>
          <a:xfrm>
            <a:off x="4572000" y="2914650"/>
            <a:ext cx="2895600" cy="2133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72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Modern country labels are projected backward </a:t>
            </a:r>
            <a:r>
              <a:rPr dirty="0" smtClean="0"/>
              <a:t>without</a:t>
            </a:r>
            <a:r>
              <a:rPr lang="en-US" dirty="0" smtClean="0"/>
              <a:t> borders, </a:t>
            </a:r>
            <a:r>
              <a:rPr dirty="0" smtClean="0"/>
              <a:t>dates</a:t>
            </a:r>
            <a:r>
              <a:rPr lang="en-US" dirty="0" smtClean="0"/>
              <a:t>, or context</a:t>
            </a:r>
            <a:r>
              <a:rPr dirty="0" smtClean="0"/>
              <a:t>. </a:t>
            </a:r>
            <a:r>
              <a:rPr dirty="0"/>
              <a:t>Historical institutions lose their </a:t>
            </a:r>
            <a:r>
              <a:rPr dirty="0" smtClean="0"/>
              <a:t>names</a:t>
            </a:r>
            <a:r>
              <a:rPr lang="en-US" dirty="0" smtClean="0"/>
              <a:t>; writers are attached to present-day countries;</a:t>
            </a:r>
            <a:r>
              <a:rPr dirty="0" smtClean="0"/>
              <a:t> </a:t>
            </a:r>
            <a:r>
              <a:rPr dirty="0"/>
              <a:t>and the first Pen League's co-founder </a:t>
            </a:r>
            <a:r>
              <a:rPr lang="en-US" dirty="0" smtClean="0"/>
              <a:t>is even more obscured</a:t>
            </a:r>
            <a:r>
              <a:rPr dirty="0" smtClean="0"/>
              <a:t>.</a:t>
            </a:r>
            <a:endParaRPr dirty="0"/>
          </a:p>
        </p:txBody>
      </p:sp>
      <p:sp>
        <p:nvSpPr>
          <p:cNvPr id="13" name="s12-card-2">
            <a:extLst>
              <a:ext uri="{FF2B5EF4-FFF2-40B4-BE49-F238E27FC236}">
                <a16:creationId xmlns:a16="http://schemas.microsoft.com/office/drawing/2014/main" id="{077F4660-788A-450D-B428-D9B3D0B50BBF}"/>
              </a:ext>
            </a:extLst>
          </p:cNvPr>
          <p:cNvSpPr>
            <a:spLocks noGrp="1"/>
          </p:cNvSpPr>
          <p:nvPr/>
        </p:nvSpPr>
        <p:spPr>
          <a:xfrm>
            <a:off x="8153400" y="1466850"/>
            <a:ext cx="3429000" cy="4000500"/>
          </a:xfrm>
          <a:prstGeom prst="roundRect">
            <a:avLst>
              <a:gd name="adj" fmla="val 2222"/>
            </a:avLst>
          </a:prstGeom>
          <a:solidFill>
            <a:srgbClr val="F0F0F0"/>
          </a:solidFill>
        </p:spPr>
      </p:sp>
      <p:sp>
        <p:nvSpPr>
          <p:cNvPr id="14" name="s12-num-2">
            <a:extLst>
              <a:ext uri="{FF2B5EF4-FFF2-40B4-BE49-F238E27FC236}">
                <a16:creationId xmlns:a16="http://schemas.microsoft.com/office/drawing/2014/main" id="{DD83479B-C7A6-4BB6-812E-D4CD03BF19D5}"/>
              </a:ext>
            </a:extLst>
          </p:cNvPr>
          <p:cNvSpPr>
            <a:spLocks noGrp="1"/>
          </p:cNvSpPr>
          <p:nvPr/>
        </p:nvSpPr>
        <p:spPr>
          <a:xfrm>
            <a:off x="8420100" y="1752600"/>
            <a:ext cx="762000" cy="4572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5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03</a:t>
            </a:r>
          </a:p>
        </p:txBody>
      </p:sp>
      <p:sp>
        <p:nvSpPr>
          <p:cNvPr id="15" name="s12-head-2">
            <a:extLst>
              <a:ext uri="{FF2B5EF4-FFF2-40B4-BE49-F238E27FC236}">
                <a16:creationId xmlns:a16="http://schemas.microsoft.com/office/drawing/2014/main" id="{4B400632-4A99-4B22-B062-D72263A1700A}"/>
              </a:ext>
            </a:extLst>
          </p:cNvPr>
          <p:cNvSpPr>
            <a:spLocks noGrp="1"/>
          </p:cNvSpPr>
          <p:nvPr/>
        </p:nvSpPr>
        <p:spPr>
          <a:xfrm>
            <a:off x="8420100" y="2381250"/>
            <a:ext cx="2895600" cy="3238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PUBLIC PROCESS</a:t>
            </a:r>
          </a:p>
        </p:txBody>
      </p:sp>
      <p:sp>
        <p:nvSpPr>
          <p:cNvPr id="16" name="s12-body-2">
            <a:extLst>
              <a:ext uri="{FF2B5EF4-FFF2-40B4-BE49-F238E27FC236}">
                <a16:creationId xmlns:a16="http://schemas.microsoft.com/office/drawing/2014/main" id="{375A47BD-974A-4CAA-AE99-A30480C7B1A2}"/>
              </a:ext>
            </a:extLst>
          </p:cNvPr>
          <p:cNvSpPr>
            <a:spLocks noGrp="1"/>
          </p:cNvSpPr>
          <p:nvPr/>
        </p:nvSpPr>
        <p:spPr>
          <a:xfrm>
            <a:off x="8420100" y="2914650"/>
            <a:ext cx="2895600" cy="2133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72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The replacement was drafted after diplomatic pressure, without a published draft, source memo, neutral review panel, or public comment period.</a:t>
            </a:r>
          </a:p>
        </p:txBody>
      </p:sp>
      <p:sp>
        <p:nvSpPr>
          <p:cNvPr id="17" name="s12-bottom">
            <a:extLst>
              <a:ext uri="{FF2B5EF4-FFF2-40B4-BE49-F238E27FC236}">
                <a16:creationId xmlns:a16="http://schemas.microsoft.com/office/drawing/2014/main" id="{5F492852-EA0E-4ED9-88D5-01F4C8707C56}"/>
              </a:ext>
            </a:extLst>
          </p:cNvPr>
          <p:cNvSpPr>
            <a:spLocks noGrp="1"/>
          </p:cNvSpPr>
          <p:nvPr/>
        </p:nvSpPr>
        <p:spPr>
          <a:xfrm>
            <a:off x="457200" y="5810250"/>
            <a:ext cx="10858500" cy="4000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2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These are repairable </a:t>
            </a:r>
            <a:r>
              <a:rPr dirty="0" smtClean="0"/>
              <a:t>errors </a:t>
            </a:r>
            <a:r>
              <a:rPr dirty="0"/>
              <a:t>if the process is reopened.</a:t>
            </a:r>
          </a:p>
        </p:txBody>
      </p:sp>
    </p:spTree>
    <p:extLst>
      <p:ext uri="{BB962C8B-B14F-4D97-AF65-F5344CB8AC3E}">
        <p14:creationId xmlns:p14="http://schemas.microsoft.com/office/powerpoint/2010/main" val="62417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-13">
            <a:extLst>
              <a:ext uri="{FF2B5EF4-FFF2-40B4-BE49-F238E27FC236}">
                <a16:creationId xmlns:a16="http://schemas.microsoft.com/office/drawing/2014/main" id="{45080AB4-2571-423F-9DC9-D9BA28B92DD1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A neutral committee can repair the record</a:t>
            </a:r>
          </a:p>
        </p:txBody>
      </p:sp>
      <p:sp>
        <p:nvSpPr>
          <p:cNvPr id="2" name="title-rule-13">
            <a:extLst>
              <a:ext uri="{FF2B5EF4-FFF2-40B4-BE49-F238E27FC236}">
                <a16:creationId xmlns:a16="http://schemas.microsoft.com/office/drawing/2014/main" id="{2050B2E8-8208-439E-B72C-FFD0440BD7B8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13">
            <a:extLst>
              <a:ext uri="{FF2B5EF4-FFF2-40B4-BE49-F238E27FC236}">
                <a16:creationId xmlns:a16="http://schemas.microsoft.com/office/drawing/2014/main" id="{3E812C4E-0817-49FF-99D4-52EF8E9095DD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Recommendation for a transparent public-history process; proposed structure for discussion by CB1 and NYC Parks.</a:t>
            </a:r>
          </a:p>
        </p:txBody>
      </p:sp>
      <p:sp>
        <p:nvSpPr>
          <p:cNvPr id="4" name="number-13">
            <a:extLst>
              <a:ext uri="{FF2B5EF4-FFF2-40B4-BE49-F238E27FC236}">
                <a16:creationId xmlns:a16="http://schemas.microsoft.com/office/drawing/2014/main" id="{CD2EADB7-BD1F-494A-A8E2-E848800E5D6C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13</a:t>
            </a:r>
          </a:p>
        </p:txBody>
      </p:sp>
      <p:sp>
        <p:nvSpPr>
          <p:cNvPr id="5" name="s13-lead">
            <a:extLst>
              <a:ext uri="{FF2B5EF4-FFF2-40B4-BE49-F238E27FC236}">
                <a16:creationId xmlns:a16="http://schemas.microsoft.com/office/drawing/2014/main" id="{1AD900B3-EC8A-4060-AE63-2AD1417B26A4}"/>
              </a:ext>
            </a:extLst>
          </p:cNvPr>
          <p:cNvSpPr>
            <a:spLocks noGrp="1"/>
          </p:cNvSpPr>
          <p:nvPr/>
        </p:nvSpPr>
        <p:spPr>
          <a:xfrm>
            <a:off x="457200" y="1257300"/>
            <a:ext cx="11125200" cy="6286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02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Create a small, independent group with no single institution or national constituency controlling the wording.</a:t>
            </a:r>
          </a:p>
        </p:txBody>
      </p:sp>
      <p:sp>
        <p:nvSpPr>
          <p:cNvPr id="6" name="s13-line">
            <a:extLst>
              <a:ext uri="{FF2B5EF4-FFF2-40B4-BE49-F238E27FC236}">
                <a16:creationId xmlns:a16="http://schemas.microsoft.com/office/drawing/2014/main" id="{CC5CE246-3040-4A7C-9A18-094C78747549}"/>
              </a:ext>
            </a:extLst>
          </p:cNvPr>
          <p:cNvSpPr>
            <a:spLocks noGrp="1"/>
          </p:cNvSpPr>
          <p:nvPr/>
        </p:nvSpPr>
        <p:spPr>
          <a:xfrm>
            <a:off x="781050" y="4267200"/>
            <a:ext cx="1038225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7" name="s13-dot-0">
            <a:extLst>
              <a:ext uri="{FF2B5EF4-FFF2-40B4-BE49-F238E27FC236}">
                <a16:creationId xmlns:a16="http://schemas.microsoft.com/office/drawing/2014/main" id="{3BA0ABCD-5F67-4096-A304-6FCCAC6FD9BF}"/>
              </a:ext>
            </a:extLst>
          </p:cNvPr>
          <p:cNvSpPr>
            <a:spLocks noGrp="1"/>
          </p:cNvSpPr>
          <p:nvPr/>
        </p:nvSpPr>
        <p:spPr>
          <a:xfrm>
            <a:off x="781050" y="4191000"/>
            <a:ext cx="171450" cy="171450"/>
          </a:xfrm>
          <a:prstGeom prst="ellipse">
            <a:avLst/>
          </a:prstGeom>
          <a:solidFill>
            <a:srgbClr val="111111"/>
          </a:solidFill>
        </p:spPr>
      </p:sp>
      <p:sp>
        <p:nvSpPr>
          <p:cNvPr id="8" name="s13-dot-1">
            <a:extLst>
              <a:ext uri="{FF2B5EF4-FFF2-40B4-BE49-F238E27FC236}">
                <a16:creationId xmlns:a16="http://schemas.microsoft.com/office/drawing/2014/main" id="{A36F0A3D-8344-40A8-9B08-7691491C04B1}"/>
              </a:ext>
            </a:extLst>
          </p:cNvPr>
          <p:cNvSpPr>
            <a:spLocks noGrp="1"/>
          </p:cNvSpPr>
          <p:nvPr/>
        </p:nvSpPr>
        <p:spPr>
          <a:xfrm>
            <a:off x="4114800" y="4191000"/>
            <a:ext cx="171450" cy="171450"/>
          </a:xfrm>
          <a:prstGeom prst="ellipse">
            <a:avLst/>
          </a:prstGeom>
          <a:solidFill>
            <a:srgbClr val="111111"/>
          </a:solidFill>
        </p:spPr>
      </p:sp>
      <p:sp>
        <p:nvSpPr>
          <p:cNvPr id="9" name="s13-dot-2">
            <a:extLst>
              <a:ext uri="{FF2B5EF4-FFF2-40B4-BE49-F238E27FC236}">
                <a16:creationId xmlns:a16="http://schemas.microsoft.com/office/drawing/2014/main" id="{2D9F6193-5B93-4833-9402-34186958588D}"/>
              </a:ext>
            </a:extLst>
          </p:cNvPr>
          <p:cNvSpPr>
            <a:spLocks noGrp="1"/>
          </p:cNvSpPr>
          <p:nvPr/>
        </p:nvSpPr>
        <p:spPr>
          <a:xfrm>
            <a:off x="7448550" y="4191000"/>
            <a:ext cx="171450" cy="171450"/>
          </a:xfrm>
          <a:prstGeom prst="ellipse">
            <a:avLst/>
          </a:prstGeom>
          <a:solidFill>
            <a:srgbClr val="111111"/>
          </a:solidFill>
        </p:spPr>
      </p:sp>
      <p:sp>
        <p:nvSpPr>
          <p:cNvPr id="10" name="s13-dot-3">
            <a:extLst>
              <a:ext uri="{FF2B5EF4-FFF2-40B4-BE49-F238E27FC236}">
                <a16:creationId xmlns:a16="http://schemas.microsoft.com/office/drawing/2014/main" id="{337066B7-7FA8-4C2B-A0EE-3DD9DAE5303E}"/>
              </a:ext>
            </a:extLst>
          </p:cNvPr>
          <p:cNvSpPr>
            <a:spLocks noGrp="1"/>
          </p:cNvSpPr>
          <p:nvPr/>
        </p:nvSpPr>
        <p:spPr>
          <a:xfrm>
            <a:off x="10782300" y="4191000"/>
            <a:ext cx="171450" cy="171450"/>
          </a:xfrm>
          <a:prstGeom prst="ellipse">
            <a:avLst/>
          </a:prstGeom>
          <a:solidFill>
            <a:srgbClr val="F2C12E"/>
          </a:solidFill>
        </p:spPr>
      </p:sp>
      <p:sp>
        <p:nvSpPr>
          <p:cNvPr id="11" name="s13-h1">
            <a:extLst>
              <a:ext uri="{FF2B5EF4-FFF2-40B4-BE49-F238E27FC236}">
                <a16:creationId xmlns:a16="http://schemas.microsoft.com/office/drawing/2014/main" id="{58B68CC5-394F-46C6-B4B4-6463C27D1E6D}"/>
              </a:ext>
            </a:extLst>
          </p:cNvPr>
          <p:cNvSpPr>
            <a:spLocks noGrp="1"/>
          </p:cNvSpPr>
          <p:nvPr/>
        </p:nvSpPr>
        <p:spPr>
          <a:xfrm>
            <a:off x="609600" y="2171700"/>
            <a:ext cx="2571750" cy="304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1  CONVENE</a:t>
            </a:r>
          </a:p>
        </p:txBody>
      </p:sp>
      <p:sp>
        <p:nvSpPr>
          <p:cNvPr id="12" name="s13-b1">
            <a:extLst>
              <a:ext uri="{FF2B5EF4-FFF2-40B4-BE49-F238E27FC236}">
                <a16:creationId xmlns:a16="http://schemas.microsoft.com/office/drawing/2014/main" id="{BE42628B-47B6-4FC8-8183-DCCC80B3DC32}"/>
              </a:ext>
            </a:extLst>
          </p:cNvPr>
          <p:cNvSpPr>
            <a:spLocks noGrp="1"/>
          </p:cNvSpPr>
          <p:nvPr/>
        </p:nvSpPr>
        <p:spPr>
          <a:xfrm>
            <a:off x="609600" y="2647950"/>
            <a:ext cx="2571750" cy="1447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Historians of Ottoman Levant, Arab American migration, New York immigration, and </a:t>
            </a:r>
            <a:r>
              <a:rPr dirty="0" err="1"/>
              <a:t>Mahjar</a:t>
            </a:r>
            <a:r>
              <a:rPr dirty="0"/>
              <a:t> </a:t>
            </a:r>
            <a:r>
              <a:rPr dirty="0" smtClean="0"/>
              <a:t>literature</a:t>
            </a:r>
            <a:r>
              <a:rPr lang="en-US" dirty="0" smtClean="0"/>
              <a:t>,</a:t>
            </a:r>
            <a:r>
              <a:rPr dirty="0" smtClean="0"/>
              <a:t> </a:t>
            </a:r>
            <a:r>
              <a:rPr dirty="0"/>
              <a:t>with Lebanese, Syrian, and Palestinian expertise.</a:t>
            </a:r>
          </a:p>
        </p:txBody>
      </p:sp>
      <p:sp>
        <p:nvSpPr>
          <p:cNvPr id="13" name="s13-h2">
            <a:extLst>
              <a:ext uri="{FF2B5EF4-FFF2-40B4-BE49-F238E27FC236}">
                <a16:creationId xmlns:a16="http://schemas.microsoft.com/office/drawing/2014/main" id="{9538EE64-50C8-41FC-B0A8-7FF2589935C6}"/>
              </a:ext>
            </a:extLst>
          </p:cNvPr>
          <p:cNvSpPr>
            <a:spLocks noGrp="1"/>
          </p:cNvSpPr>
          <p:nvPr/>
        </p:nvSpPr>
        <p:spPr>
          <a:xfrm>
            <a:off x="3943350" y="2171700"/>
            <a:ext cx="2571750" cy="304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2  DOCUMENT</a:t>
            </a:r>
          </a:p>
        </p:txBody>
      </p:sp>
      <p:sp>
        <p:nvSpPr>
          <p:cNvPr id="14" name="s13-b2">
            <a:extLst>
              <a:ext uri="{FF2B5EF4-FFF2-40B4-BE49-F238E27FC236}">
                <a16:creationId xmlns:a16="http://schemas.microsoft.com/office/drawing/2014/main" id="{5C06853C-93D9-4CAB-9DF4-A9F3B8F2E8C7}"/>
              </a:ext>
            </a:extLst>
          </p:cNvPr>
          <p:cNvSpPr>
            <a:spLocks noGrp="1"/>
          </p:cNvSpPr>
          <p:nvPr/>
        </p:nvSpPr>
        <p:spPr>
          <a:xfrm>
            <a:off x="3943350" y="2647950"/>
            <a:ext cx="2571750" cy="1447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Publish the sources behind every demographic number, institutional name, and writer attribution.</a:t>
            </a:r>
          </a:p>
        </p:txBody>
      </p:sp>
      <p:sp>
        <p:nvSpPr>
          <p:cNvPr id="15" name="s13-h3">
            <a:extLst>
              <a:ext uri="{FF2B5EF4-FFF2-40B4-BE49-F238E27FC236}">
                <a16:creationId xmlns:a16="http://schemas.microsoft.com/office/drawing/2014/main" id="{2F843DD1-C6CF-445C-A68E-E85EE2601FDA}"/>
              </a:ext>
            </a:extLst>
          </p:cNvPr>
          <p:cNvSpPr>
            <a:spLocks noGrp="1"/>
          </p:cNvSpPr>
          <p:nvPr/>
        </p:nvSpPr>
        <p:spPr>
          <a:xfrm>
            <a:off x="7277100" y="2171700"/>
            <a:ext cx="2571750" cy="304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3  DRAFT</a:t>
            </a:r>
          </a:p>
        </p:txBody>
      </p:sp>
      <p:sp>
        <p:nvSpPr>
          <p:cNvPr id="16" name="s13-b3">
            <a:extLst>
              <a:ext uri="{FF2B5EF4-FFF2-40B4-BE49-F238E27FC236}">
                <a16:creationId xmlns:a16="http://schemas.microsoft.com/office/drawing/2014/main" id="{54C7FD6B-EDBF-4604-8505-9989E79C7B81}"/>
              </a:ext>
            </a:extLst>
          </p:cNvPr>
          <p:cNvSpPr>
            <a:spLocks noGrp="1"/>
          </p:cNvSpPr>
          <p:nvPr/>
        </p:nvSpPr>
        <p:spPr>
          <a:xfrm>
            <a:off x="7277100" y="2647950"/>
            <a:ext cx="2571750" cy="1447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Write </a:t>
            </a:r>
            <a:r>
              <a:rPr dirty="0" smtClean="0"/>
              <a:t>for</a:t>
            </a:r>
            <a:r>
              <a:rPr lang="en-US" dirty="0" smtClean="0"/>
              <a:t> uninformed and non-invested</a:t>
            </a:r>
            <a:r>
              <a:rPr dirty="0" smtClean="0"/>
              <a:t> </a:t>
            </a:r>
            <a:r>
              <a:rPr dirty="0"/>
              <a:t>visitors: distinguish period labels from present-day countries, and use “what is now” where needed.</a:t>
            </a:r>
          </a:p>
        </p:txBody>
      </p:sp>
      <p:sp>
        <p:nvSpPr>
          <p:cNvPr id="17" name="s13-h4">
            <a:extLst>
              <a:ext uri="{FF2B5EF4-FFF2-40B4-BE49-F238E27FC236}">
                <a16:creationId xmlns:a16="http://schemas.microsoft.com/office/drawing/2014/main" id="{92FEFC00-B337-4350-9871-A6C6AB3D1461}"/>
              </a:ext>
            </a:extLst>
          </p:cNvPr>
          <p:cNvSpPr>
            <a:spLocks noGrp="1"/>
          </p:cNvSpPr>
          <p:nvPr/>
        </p:nvSpPr>
        <p:spPr>
          <a:xfrm>
            <a:off x="9982200" y="2171700"/>
            <a:ext cx="1600200" cy="304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4  REVIEW</a:t>
            </a:r>
          </a:p>
        </p:txBody>
      </p:sp>
      <p:sp>
        <p:nvSpPr>
          <p:cNvPr id="18" name="s13-b4">
            <a:extLst>
              <a:ext uri="{FF2B5EF4-FFF2-40B4-BE49-F238E27FC236}">
                <a16:creationId xmlns:a16="http://schemas.microsoft.com/office/drawing/2014/main" id="{7514A8F9-D7C0-4084-85E2-C72F44C58186}"/>
              </a:ext>
            </a:extLst>
          </p:cNvPr>
          <p:cNvSpPr>
            <a:spLocks noGrp="1"/>
          </p:cNvSpPr>
          <p:nvPr/>
        </p:nvSpPr>
        <p:spPr>
          <a:xfrm>
            <a:off x="9982200" y="2647950"/>
            <a:ext cx="1600200" cy="1447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5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Release the draft </a:t>
            </a:r>
            <a:r>
              <a:rPr dirty="0" smtClean="0"/>
              <a:t>publicly</a:t>
            </a:r>
            <a:r>
              <a:rPr lang="en-US" dirty="0" smtClean="0"/>
              <a:t>, working with the Parks Department,</a:t>
            </a:r>
            <a:r>
              <a:rPr dirty="0" smtClean="0"/>
              <a:t> </a:t>
            </a:r>
            <a:r>
              <a:rPr dirty="0"/>
              <a:t>and return to CB1 before fabrication.</a:t>
            </a:r>
          </a:p>
        </p:txBody>
      </p:sp>
      <p:sp>
        <p:nvSpPr>
          <p:cNvPr id="19" name="s13-bottom">
            <a:extLst>
              <a:ext uri="{FF2B5EF4-FFF2-40B4-BE49-F238E27FC236}">
                <a16:creationId xmlns:a16="http://schemas.microsoft.com/office/drawing/2014/main" id="{45DC5E9E-AE8A-4835-8100-FAD4C3BDF7AC}"/>
              </a:ext>
            </a:extLst>
          </p:cNvPr>
          <p:cNvSpPr>
            <a:spLocks noGrp="1"/>
          </p:cNvSpPr>
          <p:nvPr/>
        </p:nvSpPr>
        <p:spPr>
          <a:xfrm>
            <a:off x="781050" y="4629150"/>
            <a:ext cx="10382250" cy="8572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defRPr sz="22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 goal is not a compromise among governments. It is an accurate explanation for </a:t>
            </a:r>
            <a:r>
              <a:rPr lang="en-US" dirty="0" smtClean="0"/>
              <a:t>visitors and for </a:t>
            </a:r>
            <a:r>
              <a:rPr dirty="0" smtClean="0"/>
              <a:t>New </a:t>
            </a:r>
            <a:r>
              <a:rPr dirty="0"/>
              <a:t>Yorkers.</a:t>
            </a:r>
          </a:p>
        </p:txBody>
      </p:sp>
    </p:spTree>
    <p:extLst>
      <p:ext uri="{BB962C8B-B14F-4D97-AF65-F5344CB8AC3E}">
        <p14:creationId xmlns:p14="http://schemas.microsoft.com/office/powerpoint/2010/main" val="132374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-14">
            <a:extLst>
              <a:ext uri="{FF2B5EF4-FFF2-40B4-BE49-F238E27FC236}">
                <a16:creationId xmlns:a16="http://schemas.microsoft.com/office/drawing/2014/main" id="{5E9C2875-FA88-48B5-839C-7556668B007E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Requested action from Community Board 1</a:t>
            </a:r>
          </a:p>
        </p:txBody>
      </p:sp>
      <p:sp>
        <p:nvSpPr>
          <p:cNvPr id="2" name="title-rule-14">
            <a:extLst>
              <a:ext uri="{FF2B5EF4-FFF2-40B4-BE49-F238E27FC236}">
                <a16:creationId xmlns:a16="http://schemas.microsoft.com/office/drawing/2014/main" id="{409E915C-0D0E-4EEE-9A91-2591EF2BE425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14">
            <a:extLst>
              <a:ext uri="{FF2B5EF4-FFF2-40B4-BE49-F238E27FC236}">
                <a16:creationId xmlns:a16="http://schemas.microsoft.com/office/drawing/2014/main" id="{2CFDE35B-EA18-4D44-8568-9E35D7E48F3B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Proposed committee action for discussion at the July 21, 2026 Waterfront, Parks &amp; Cultural Committee meeting.</a:t>
            </a:r>
          </a:p>
        </p:txBody>
      </p:sp>
      <p:sp>
        <p:nvSpPr>
          <p:cNvPr id="4" name="number-14">
            <a:extLst>
              <a:ext uri="{FF2B5EF4-FFF2-40B4-BE49-F238E27FC236}">
                <a16:creationId xmlns:a16="http://schemas.microsoft.com/office/drawing/2014/main" id="{242592E8-78CD-42F3-B404-623414764020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14</a:t>
            </a:r>
          </a:p>
        </p:txBody>
      </p:sp>
      <p:sp>
        <p:nvSpPr>
          <p:cNvPr id="5" name="s14-kicker">
            <a:extLst>
              <a:ext uri="{FF2B5EF4-FFF2-40B4-BE49-F238E27FC236}">
                <a16:creationId xmlns:a16="http://schemas.microsoft.com/office/drawing/2014/main" id="{E227F0C9-F838-423F-987A-81DBE02E8A96}"/>
              </a:ext>
            </a:extLst>
          </p:cNvPr>
          <p:cNvSpPr>
            <a:spLocks noGrp="1"/>
          </p:cNvSpPr>
          <p:nvPr/>
        </p:nvSpPr>
        <p:spPr>
          <a:xfrm>
            <a:off x="457200" y="1409700"/>
            <a:ext cx="7239000" cy="2667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42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ASK NYC PARKS AND PARTNER AGENCIES TO:</a:t>
            </a:r>
          </a:p>
        </p:txBody>
      </p:sp>
      <p:sp>
        <p:nvSpPr>
          <p:cNvPr id="6" name="s14-1">
            <a:extLst>
              <a:ext uri="{FF2B5EF4-FFF2-40B4-BE49-F238E27FC236}">
                <a16:creationId xmlns:a16="http://schemas.microsoft.com/office/drawing/2014/main" id="{3FF8A2B0-0499-4499-9CD8-1363A69041A5}"/>
              </a:ext>
            </a:extLst>
          </p:cNvPr>
          <p:cNvSpPr>
            <a:spLocks noGrp="1"/>
          </p:cNvSpPr>
          <p:nvPr/>
        </p:nvSpPr>
        <p:spPr>
          <a:xfrm>
            <a:off x="457200" y="1981200"/>
            <a:ext cx="685800" cy="685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9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1</a:t>
            </a:r>
          </a:p>
        </p:txBody>
      </p:sp>
      <p:sp>
        <p:nvSpPr>
          <p:cNvPr id="7" name="s14-1b">
            <a:extLst>
              <a:ext uri="{FF2B5EF4-FFF2-40B4-BE49-F238E27FC236}">
                <a16:creationId xmlns:a16="http://schemas.microsoft.com/office/drawing/2014/main" id="{8DA20CB3-F3F2-478C-BF94-4E1A4E84DE25}"/>
              </a:ext>
            </a:extLst>
          </p:cNvPr>
          <p:cNvSpPr>
            <a:spLocks noGrp="1"/>
          </p:cNvSpPr>
          <p:nvPr/>
        </p:nvSpPr>
        <p:spPr>
          <a:xfrm>
            <a:off x="1314450" y="2019300"/>
            <a:ext cx="9239250" cy="666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17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Treat the July 2026 wording </a:t>
            </a:r>
            <a:r>
              <a:rPr dirty="0" smtClean="0"/>
              <a:t>as</a:t>
            </a:r>
            <a:r>
              <a:rPr lang="en-US" dirty="0" smtClean="0"/>
              <a:t> an</a:t>
            </a:r>
            <a:r>
              <a:rPr dirty="0" smtClean="0"/>
              <a:t> interim</a:t>
            </a:r>
            <a:r>
              <a:rPr lang="en-US" dirty="0" smtClean="0"/>
              <a:t> replacement</a:t>
            </a:r>
            <a:r>
              <a:rPr dirty="0" smtClean="0"/>
              <a:t>, </a:t>
            </a:r>
            <a:r>
              <a:rPr dirty="0"/>
              <a:t>not as the final historical interpretation.</a:t>
            </a:r>
          </a:p>
        </p:txBody>
      </p:sp>
      <p:sp>
        <p:nvSpPr>
          <p:cNvPr id="8" name="s14-2">
            <a:extLst>
              <a:ext uri="{FF2B5EF4-FFF2-40B4-BE49-F238E27FC236}">
                <a16:creationId xmlns:a16="http://schemas.microsoft.com/office/drawing/2014/main" id="{FE425225-6566-4754-A479-F777A73B9928}"/>
              </a:ext>
            </a:extLst>
          </p:cNvPr>
          <p:cNvSpPr>
            <a:spLocks noGrp="1"/>
          </p:cNvSpPr>
          <p:nvPr/>
        </p:nvSpPr>
        <p:spPr>
          <a:xfrm>
            <a:off x="457200" y="3009900"/>
            <a:ext cx="685800" cy="685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9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2</a:t>
            </a:r>
          </a:p>
        </p:txBody>
      </p:sp>
      <p:sp>
        <p:nvSpPr>
          <p:cNvPr id="9" name="s14-2b">
            <a:extLst>
              <a:ext uri="{FF2B5EF4-FFF2-40B4-BE49-F238E27FC236}">
                <a16:creationId xmlns:a16="http://schemas.microsoft.com/office/drawing/2014/main" id="{8B7217CF-3AA9-40DE-903E-09CB16120CC8}"/>
              </a:ext>
            </a:extLst>
          </p:cNvPr>
          <p:cNvSpPr>
            <a:spLocks noGrp="1"/>
          </p:cNvSpPr>
          <p:nvPr/>
        </p:nvSpPr>
        <p:spPr>
          <a:xfrm>
            <a:off x="1314450" y="3048000"/>
            <a:ext cx="9239250" cy="666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17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Convene an independent scholarly committee and publish its source memorandum and draft text.</a:t>
            </a:r>
          </a:p>
        </p:txBody>
      </p:sp>
      <p:sp>
        <p:nvSpPr>
          <p:cNvPr id="10" name="s14-3">
            <a:extLst>
              <a:ext uri="{FF2B5EF4-FFF2-40B4-BE49-F238E27FC236}">
                <a16:creationId xmlns:a16="http://schemas.microsoft.com/office/drawing/2014/main" id="{48621FA3-F942-46DF-95A6-F048ACAD178B}"/>
              </a:ext>
            </a:extLst>
          </p:cNvPr>
          <p:cNvSpPr>
            <a:spLocks noGrp="1"/>
          </p:cNvSpPr>
          <p:nvPr/>
        </p:nvSpPr>
        <p:spPr>
          <a:xfrm>
            <a:off x="457200" y="4038600"/>
            <a:ext cx="685800" cy="685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9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3</a:t>
            </a:r>
          </a:p>
        </p:txBody>
      </p:sp>
      <p:sp>
        <p:nvSpPr>
          <p:cNvPr id="11" name="s14-3b">
            <a:extLst>
              <a:ext uri="{FF2B5EF4-FFF2-40B4-BE49-F238E27FC236}">
                <a16:creationId xmlns:a16="http://schemas.microsoft.com/office/drawing/2014/main" id="{6332BA91-E15C-41C3-A907-3961A378B73C}"/>
              </a:ext>
            </a:extLst>
          </p:cNvPr>
          <p:cNvSpPr>
            <a:spLocks noGrp="1"/>
          </p:cNvSpPr>
          <p:nvPr/>
        </p:nvSpPr>
        <p:spPr>
          <a:xfrm>
            <a:off x="1314450" y="4076700"/>
            <a:ext cx="9239250" cy="666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17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Provide public review and return the proposed final wording to this committee before fabrication.</a:t>
            </a:r>
          </a:p>
        </p:txBody>
      </p:sp>
      <p:sp>
        <p:nvSpPr>
          <p:cNvPr id="12" name="s14-yellow">
            <a:extLst>
              <a:ext uri="{FF2B5EF4-FFF2-40B4-BE49-F238E27FC236}">
                <a16:creationId xmlns:a16="http://schemas.microsoft.com/office/drawing/2014/main" id="{B0F77D51-743D-463E-9796-B372BA604AC0}"/>
              </a:ext>
            </a:extLst>
          </p:cNvPr>
          <p:cNvSpPr>
            <a:spLocks noGrp="1"/>
          </p:cNvSpPr>
          <p:nvPr/>
        </p:nvSpPr>
        <p:spPr>
          <a:xfrm>
            <a:off x="457200" y="5295900"/>
            <a:ext cx="11125200" cy="57150"/>
          </a:xfrm>
          <a:prstGeom prst="rect">
            <a:avLst/>
          </a:prstGeom>
          <a:solidFill>
            <a:srgbClr val="F2C12E"/>
          </a:solidFill>
        </p:spPr>
      </p:sp>
      <p:sp>
        <p:nvSpPr>
          <p:cNvPr id="13" name="s14-close">
            <a:extLst>
              <a:ext uri="{FF2B5EF4-FFF2-40B4-BE49-F238E27FC236}">
                <a16:creationId xmlns:a16="http://schemas.microsoft.com/office/drawing/2014/main" id="{0CC8D0A3-8383-4B2D-83A0-92CBE6CDBCE7}"/>
              </a:ext>
            </a:extLst>
          </p:cNvPr>
          <p:cNvSpPr>
            <a:spLocks noGrp="1"/>
          </p:cNvSpPr>
          <p:nvPr/>
        </p:nvSpPr>
        <p:spPr>
          <a:xfrm>
            <a:off x="457200" y="5467350"/>
            <a:ext cx="11125200" cy="4572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defRPr sz="25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Clarify the history. Do not replace one simplification with another</a:t>
            </a:r>
            <a:r>
              <a:rPr dirty="0" smtClean="0"/>
              <a:t>.</a:t>
            </a:r>
            <a:r>
              <a:rPr lang="en-US" dirty="0" smtClean="0"/>
              <a:t> </a:t>
            </a:r>
          </a:p>
          <a:p>
            <a:pPr>
              <a:defRPr sz="25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Full </a:t>
            </a:r>
            <a:r>
              <a:rPr lang="en-US" dirty="0"/>
              <a:t>text comparison: </a:t>
            </a:r>
            <a:r>
              <a:rPr lang="en-US" dirty="0" err="1"/>
              <a:t>washingtonstreet.group</a:t>
            </a:r>
            <a:r>
              <a:rPr lang="en-US" dirty="0"/>
              <a:t>/al-</a:t>
            </a:r>
            <a:r>
              <a:rPr lang="en-US" dirty="0" err="1"/>
              <a:t>qalam</a:t>
            </a:r>
            <a:r>
              <a:rPr lang="en-US" dirty="0"/>
              <a:t>-sign-diff/</a:t>
            </a:r>
          </a:p>
          <a:p>
            <a:pPr algn="l">
              <a:defRPr sz="25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659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-2">
            <a:extLst>
              <a:ext uri="{FF2B5EF4-FFF2-40B4-BE49-F238E27FC236}">
                <a16:creationId xmlns:a16="http://schemas.microsoft.com/office/drawing/2014/main" id="{D481240B-558B-4217-B940-BAE855080DEC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The monument needs a durable historical text</a:t>
            </a:r>
          </a:p>
        </p:txBody>
      </p:sp>
      <p:sp>
        <p:nvSpPr>
          <p:cNvPr id="2" name="title-rule-2">
            <a:extLst>
              <a:ext uri="{FF2B5EF4-FFF2-40B4-BE49-F238E27FC236}">
                <a16:creationId xmlns:a16="http://schemas.microsoft.com/office/drawing/2014/main" id="{DC496B68-1BF6-4083-8919-06EFF3A11019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2">
            <a:extLst>
              <a:ext uri="{FF2B5EF4-FFF2-40B4-BE49-F238E27FC236}">
                <a16:creationId xmlns:a16="http://schemas.microsoft.com/office/drawing/2014/main" id="{2F84040B-0B56-4A6D-8F11-1BC6AC42BF3F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Sources: NYC Parks, Apr. 30, 2026; 1899 map reproduced by The Broadsheet, Oct. 4, 2019.</a:t>
            </a:r>
          </a:p>
        </p:txBody>
      </p:sp>
      <p:sp>
        <p:nvSpPr>
          <p:cNvPr id="4" name="number-2">
            <a:extLst>
              <a:ext uri="{FF2B5EF4-FFF2-40B4-BE49-F238E27FC236}">
                <a16:creationId xmlns:a16="http://schemas.microsoft.com/office/drawing/2014/main" id="{46C23895-EDCC-41F3-8CFF-4163C1E2D440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858000" y="1683093"/>
            <a:ext cx="4857750" cy="3282264"/>
          </a:xfrm>
          <a:prstGeom prst="rect">
            <a:avLst/>
          </a:prstGeom>
        </p:spPr>
      </p:pic>
      <p:sp>
        <p:nvSpPr>
          <p:cNvPr id="6" name="s2-lead">
            <a:extLst>
              <a:ext uri="{FF2B5EF4-FFF2-40B4-BE49-F238E27FC236}">
                <a16:creationId xmlns:a16="http://schemas.microsoft.com/office/drawing/2014/main" id="{36515E08-ED49-4A51-9B02-C2410C9C92CC}"/>
              </a:ext>
            </a:extLst>
          </p:cNvPr>
          <p:cNvSpPr>
            <a:spLocks noGrp="1"/>
          </p:cNvSpPr>
          <p:nvPr/>
        </p:nvSpPr>
        <p:spPr>
          <a:xfrm>
            <a:off x="457200" y="1314450"/>
            <a:ext cx="5810250" cy="3238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endParaRPr dirty="0"/>
          </a:p>
        </p:txBody>
      </p:sp>
      <p:sp>
        <p:nvSpPr>
          <p:cNvPr id="7" name="s2-copy">
            <a:extLst>
              <a:ext uri="{FF2B5EF4-FFF2-40B4-BE49-F238E27FC236}">
                <a16:creationId xmlns:a16="http://schemas.microsoft.com/office/drawing/2014/main" id="{8AC90F1C-4E35-43C4-B36B-1489980AE1FF}"/>
              </a:ext>
            </a:extLst>
          </p:cNvPr>
          <p:cNvSpPr>
            <a:spLocks noGrp="1"/>
          </p:cNvSpPr>
          <p:nvPr/>
        </p:nvSpPr>
        <p:spPr>
          <a:xfrm>
            <a:off x="457200" y="1771650"/>
            <a:ext cx="5810250" cy="8572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17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 smtClean="0"/>
              <a:t>Al</a:t>
            </a:r>
            <a:r>
              <a:rPr lang="en-US" dirty="0"/>
              <a:t> </a:t>
            </a:r>
            <a:r>
              <a:rPr dirty="0" err="1" smtClean="0"/>
              <a:t>Qalam</a:t>
            </a:r>
            <a:r>
              <a:rPr dirty="0" smtClean="0"/>
              <a:t> </a:t>
            </a:r>
            <a:r>
              <a:rPr dirty="0"/>
              <a:t>is a major civic achievement: a permanent work honoring New York's first Arabic-speaking literary community.</a:t>
            </a:r>
          </a:p>
        </p:txBody>
      </p:sp>
      <p:sp>
        <p:nvSpPr>
          <p:cNvPr id="8" name="s2-highlight">
            <a:extLst>
              <a:ext uri="{FF2B5EF4-FFF2-40B4-BE49-F238E27FC236}">
                <a16:creationId xmlns:a16="http://schemas.microsoft.com/office/drawing/2014/main" id="{401E091C-C9D2-4095-91A1-3764CF96FCA7}"/>
              </a:ext>
            </a:extLst>
          </p:cNvPr>
          <p:cNvSpPr>
            <a:spLocks noGrp="1"/>
          </p:cNvSpPr>
          <p:nvPr/>
        </p:nvSpPr>
        <p:spPr>
          <a:xfrm>
            <a:off x="457200" y="2914650"/>
            <a:ext cx="5810250" cy="19050"/>
          </a:xfrm>
          <a:prstGeom prst="rect">
            <a:avLst/>
          </a:prstGeom>
          <a:solidFill>
            <a:srgbClr val="F2C12E"/>
          </a:solidFill>
        </p:spPr>
      </p:sp>
      <p:sp>
        <p:nvSpPr>
          <p:cNvPr id="9" name="s2-concession">
            <a:extLst>
              <a:ext uri="{FF2B5EF4-FFF2-40B4-BE49-F238E27FC236}">
                <a16:creationId xmlns:a16="http://schemas.microsoft.com/office/drawing/2014/main" id="{0FBEE8C5-75C5-4604-83CF-56B2F6487D06}"/>
              </a:ext>
            </a:extLst>
          </p:cNvPr>
          <p:cNvSpPr>
            <a:spLocks noGrp="1"/>
          </p:cNvSpPr>
          <p:nvPr/>
        </p:nvSpPr>
        <p:spPr>
          <a:xfrm>
            <a:off x="457200" y="3143250"/>
            <a:ext cx="5810250" cy="990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 original </a:t>
            </a:r>
            <a:r>
              <a:rPr lang="en-US" dirty="0" smtClean="0"/>
              <a:t>sign </a:t>
            </a:r>
            <a:r>
              <a:rPr dirty="0" smtClean="0"/>
              <a:t>wording </a:t>
            </a:r>
            <a:r>
              <a:rPr dirty="0"/>
              <a:t>was not perfect. </a:t>
            </a:r>
            <a:r>
              <a:rPr dirty="0" smtClean="0"/>
              <a:t>Unqualified</a:t>
            </a:r>
            <a:r>
              <a:rPr lang="en-US" dirty="0" smtClean="0"/>
              <a:t> and minimally-explained</a:t>
            </a:r>
            <a:r>
              <a:rPr dirty="0" smtClean="0"/>
              <a:t> </a:t>
            </a:r>
            <a:r>
              <a:rPr dirty="0"/>
              <a:t>uses of “Greater Syria” and “Syrian” can sound provocative or misleading to present-day readers.</a:t>
            </a:r>
          </a:p>
        </p:txBody>
      </p:sp>
      <p:sp>
        <p:nvSpPr>
          <p:cNvPr id="10" name="s2-principle">
            <a:extLst>
              <a:ext uri="{FF2B5EF4-FFF2-40B4-BE49-F238E27FC236}">
                <a16:creationId xmlns:a16="http://schemas.microsoft.com/office/drawing/2014/main" id="{96552DB9-4E2F-4166-9438-EDB3227AE56F}"/>
              </a:ext>
            </a:extLst>
          </p:cNvPr>
          <p:cNvSpPr>
            <a:spLocks noGrp="1"/>
          </p:cNvSpPr>
          <p:nvPr/>
        </p:nvSpPr>
        <p:spPr>
          <a:xfrm>
            <a:off x="457200" y="4476750"/>
            <a:ext cx="5810250" cy="8001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2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But a correction should add </a:t>
            </a:r>
            <a:r>
              <a:rPr dirty="0" smtClean="0"/>
              <a:t>context</a:t>
            </a:r>
            <a:r>
              <a:rPr lang="en-US" dirty="0" smtClean="0"/>
              <a:t>,</a:t>
            </a:r>
            <a:r>
              <a:rPr dirty="0" smtClean="0"/>
              <a:t> not </a:t>
            </a:r>
            <a:r>
              <a:rPr dirty="0"/>
              <a:t>replace one simplification with another.</a:t>
            </a:r>
          </a:p>
        </p:txBody>
      </p:sp>
      <p:sp>
        <p:nvSpPr>
          <p:cNvPr id="11" name="s2-map-caption">
            <a:extLst>
              <a:ext uri="{FF2B5EF4-FFF2-40B4-BE49-F238E27FC236}">
                <a16:creationId xmlns:a16="http://schemas.microsoft.com/office/drawing/2014/main" id="{72F371EC-73D5-4879-BEDA-7EF16E847BDA}"/>
              </a:ext>
            </a:extLst>
          </p:cNvPr>
          <p:cNvSpPr>
            <a:spLocks noGrp="1"/>
          </p:cNvSpPr>
          <p:nvPr/>
        </p:nvSpPr>
        <p:spPr>
          <a:xfrm>
            <a:off x="7067550" y="5514975"/>
            <a:ext cx="4476750" cy="4381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35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457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-3">
            <a:extLst>
              <a:ext uri="{FF2B5EF4-FFF2-40B4-BE49-F238E27FC236}">
                <a16:creationId xmlns:a16="http://schemas.microsoft.com/office/drawing/2014/main" id="{85D1521A-5E61-4653-937D-A8BAAEB12FA9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Celebration became removal in three weeks</a:t>
            </a:r>
          </a:p>
        </p:txBody>
      </p:sp>
      <p:sp>
        <p:nvSpPr>
          <p:cNvPr id="2" name="title-rule-3">
            <a:extLst>
              <a:ext uri="{FF2B5EF4-FFF2-40B4-BE49-F238E27FC236}">
                <a16:creationId xmlns:a16="http://schemas.microsoft.com/office/drawing/2014/main" id="{3D72AF0A-9B65-454A-A4F6-F7FDAFC11EE2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3">
            <a:extLst>
              <a:ext uri="{FF2B5EF4-FFF2-40B4-BE49-F238E27FC236}">
                <a16:creationId xmlns:a16="http://schemas.microsoft.com/office/drawing/2014/main" id="{7F92FC3B-D406-482A-B295-9BD9DF485C2E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Sources: NYC Parks (Apr. 30); Lebanese Culture Ministry letter (May 14); Change.org (May 17); The National (May 18); Raggi statement (May 20).</a:t>
            </a:r>
          </a:p>
        </p:txBody>
      </p:sp>
      <p:sp>
        <p:nvSpPr>
          <p:cNvPr id="4" name="number-3">
            <a:extLst>
              <a:ext uri="{FF2B5EF4-FFF2-40B4-BE49-F238E27FC236}">
                <a16:creationId xmlns:a16="http://schemas.microsoft.com/office/drawing/2014/main" id="{59EC4396-C5A7-4355-937D-5C9DE9669E8A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3</a:t>
            </a:r>
          </a:p>
        </p:txBody>
      </p:sp>
      <p:sp>
        <p:nvSpPr>
          <p:cNvPr id="5" name="s3-line">
            <a:extLst>
              <a:ext uri="{FF2B5EF4-FFF2-40B4-BE49-F238E27FC236}">
                <a16:creationId xmlns:a16="http://schemas.microsoft.com/office/drawing/2014/main" id="{314CEC37-9DB9-49E8-A411-619320439774}"/>
              </a:ext>
            </a:extLst>
          </p:cNvPr>
          <p:cNvSpPr>
            <a:spLocks noGrp="1"/>
          </p:cNvSpPr>
          <p:nvPr/>
        </p:nvSpPr>
        <p:spPr>
          <a:xfrm>
            <a:off x="609600" y="3276600"/>
            <a:ext cx="1076325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6" name="s3-dot-0">
            <a:extLst>
              <a:ext uri="{FF2B5EF4-FFF2-40B4-BE49-F238E27FC236}">
                <a16:creationId xmlns:a16="http://schemas.microsoft.com/office/drawing/2014/main" id="{95A99D4D-13CC-4AB7-8391-83086AC8670F}"/>
              </a:ext>
            </a:extLst>
          </p:cNvPr>
          <p:cNvSpPr>
            <a:spLocks noGrp="1"/>
          </p:cNvSpPr>
          <p:nvPr/>
        </p:nvSpPr>
        <p:spPr>
          <a:xfrm>
            <a:off x="609600" y="3209925"/>
            <a:ext cx="152400" cy="152400"/>
          </a:xfrm>
          <a:prstGeom prst="ellipse">
            <a:avLst/>
          </a:prstGeom>
          <a:solidFill>
            <a:srgbClr val="111111"/>
          </a:solidFill>
        </p:spPr>
      </p:sp>
      <p:sp>
        <p:nvSpPr>
          <p:cNvPr id="7" name="s3-dot-1">
            <a:extLst>
              <a:ext uri="{FF2B5EF4-FFF2-40B4-BE49-F238E27FC236}">
                <a16:creationId xmlns:a16="http://schemas.microsoft.com/office/drawing/2014/main" id="{AD307F1D-BB6B-4EE1-AE00-20DD83A73AF2}"/>
              </a:ext>
            </a:extLst>
          </p:cNvPr>
          <p:cNvSpPr>
            <a:spLocks noGrp="1"/>
          </p:cNvSpPr>
          <p:nvPr/>
        </p:nvSpPr>
        <p:spPr>
          <a:xfrm>
            <a:off x="2819400" y="3209925"/>
            <a:ext cx="152400" cy="152400"/>
          </a:xfrm>
          <a:prstGeom prst="ellipse">
            <a:avLst/>
          </a:prstGeom>
          <a:solidFill>
            <a:srgbClr val="111111"/>
          </a:solidFill>
        </p:spPr>
      </p:sp>
      <p:sp>
        <p:nvSpPr>
          <p:cNvPr id="8" name="s3-dot-2">
            <a:extLst>
              <a:ext uri="{FF2B5EF4-FFF2-40B4-BE49-F238E27FC236}">
                <a16:creationId xmlns:a16="http://schemas.microsoft.com/office/drawing/2014/main" id="{BC24D31D-BFF3-46AD-BC15-B3F57C3C6E2F}"/>
              </a:ext>
            </a:extLst>
          </p:cNvPr>
          <p:cNvSpPr>
            <a:spLocks noGrp="1"/>
          </p:cNvSpPr>
          <p:nvPr/>
        </p:nvSpPr>
        <p:spPr>
          <a:xfrm>
            <a:off x="5029200" y="3209925"/>
            <a:ext cx="152400" cy="152400"/>
          </a:xfrm>
          <a:prstGeom prst="ellipse">
            <a:avLst/>
          </a:prstGeom>
          <a:solidFill>
            <a:srgbClr val="111111"/>
          </a:solidFill>
        </p:spPr>
      </p:sp>
      <p:sp>
        <p:nvSpPr>
          <p:cNvPr id="9" name="s3-dot-3">
            <a:extLst>
              <a:ext uri="{FF2B5EF4-FFF2-40B4-BE49-F238E27FC236}">
                <a16:creationId xmlns:a16="http://schemas.microsoft.com/office/drawing/2014/main" id="{3065518B-6CF0-4E4E-95D2-73E74AB89EB1}"/>
              </a:ext>
            </a:extLst>
          </p:cNvPr>
          <p:cNvSpPr>
            <a:spLocks noGrp="1"/>
          </p:cNvSpPr>
          <p:nvPr/>
        </p:nvSpPr>
        <p:spPr>
          <a:xfrm>
            <a:off x="7239000" y="3209925"/>
            <a:ext cx="152400" cy="152400"/>
          </a:xfrm>
          <a:prstGeom prst="ellipse">
            <a:avLst/>
          </a:prstGeom>
          <a:solidFill>
            <a:srgbClr val="111111"/>
          </a:solidFill>
        </p:spPr>
      </p:sp>
      <p:sp>
        <p:nvSpPr>
          <p:cNvPr id="10" name="s3-dot-4">
            <a:extLst>
              <a:ext uri="{FF2B5EF4-FFF2-40B4-BE49-F238E27FC236}">
                <a16:creationId xmlns:a16="http://schemas.microsoft.com/office/drawing/2014/main" id="{CB7F0C55-FB5E-490A-87E1-4373EB33F8EA}"/>
              </a:ext>
            </a:extLst>
          </p:cNvPr>
          <p:cNvSpPr>
            <a:spLocks noGrp="1"/>
          </p:cNvSpPr>
          <p:nvPr/>
        </p:nvSpPr>
        <p:spPr>
          <a:xfrm>
            <a:off x="9448800" y="3209925"/>
            <a:ext cx="152400" cy="152400"/>
          </a:xfrm>
          <a:prstGeom prst="ellipse">
            <a:avLst/>
          </a:prstGeom>
          <a:solidFill>
            <a:srgbClr val="F2C12E"/>
          </a:solidFill>
        </p:spPr>
      </p:sp>
      <p:sp>
        <p:nvSpPr>
          <p:cNvPr id="11" name="s3-d1">
            <a:extLst>
              <a:ext uri="{FF2B5EF4-FFF2-40B4-BE49-F238E27FC236}">
                <a16:creationId xmlns:a16="http://schemas.microsoft.com/office/drawing/2014/main" id="{D2C5A3FB-238D-4B75-A5E0-6B1ADC31A76B}"/>
              </a:ext>
            </a:extLst>
          </p:cNvPr>
          <p:cNvSpPr>
            <a:spLocks noGrp="1"/>
          </p:cNvSpPr>
          <p:nvPr/>
        </p:nvSpPr>
        <p:spPr>
          <a:xfrm>
            <a:off x="609600" y="2819400"/>
            <a:ext cx="1619250" cy="285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APR 30</a:t>
            </a:r>
          </a:p>
        </p:txBody>
      </p:sp>
      <p:sp>
        <p:nvSpPr>
          <p:cNvPr id="12" name="s3-d2">
            <a:extLst>
              <a:ext uri="{FF2B5EF4-FFF2-40B4-BE49-F238E27FC236}">
                <a16:creationId xmlns:a16="http://schemas.microsoft.com/office/drawing/2014/main" id="{EC6DDFF6-CBE9-4C8C-9F0E-39E7D9ADD608}"/>
              </a:ext>
            </a:extLst>
          </p:cNvPr>
          <p:cNvSpPr>
            <a:spLocks noGrp="1"/>
          </p:cNvSpPr>
          <p:nvPr/>
        </p:nvSpPr>
        <p:spPr>
          <a:xfrm>
            <a:off x="2819400" y="2819400"/>
            <a:ext cx="1714500" cy="285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EARLY MAY</a:t>
            </a:r>
          </a:p>
        </p:txBody>
      </p:sp>
      <p:sp>
        <p:nvSpPr>
          <p:cNvPr id="13" name="s3-d3">
            <a:extLst>
              <a:ext uri="{FF2B5EF4-FFF2-40B4-BE49-F238E27FC236}">
                <a16:creationId xmlns:a16="http://schemas.microsoft.com/office/drawing/2014/main" id="{1816B826-3F7F-4941-830A-2A48ABC485F8}"/>
              </a:ext>
            </a:extLst>
          </p:cNvPr>
          <p:cNvSpPr>
            <a:spLocks noGrp="1"/>
          </p:cNvSpPr>
          <p:nvPr/>
        </p:nvSpPr>
        <p:spPr>
          <a:xfrm>
            <a:off x="5029200" y="2819400"/>
            <a:ext cx="1619250" cy="285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MAY 14</a:t>
            </a:r>
          </a:p>
        </p:txBody>
      </p:sp>
      <p:sp>
        <p:nvSpPr>
          <p:cNvPr id="14" name="s3-d4">
            <a:extLst>
              <a:ext uri="{FF2B5EF4-FFF2-40B4-BE49-F238E27FC236}">
                <a16:creationId xmlns:a16="http://schemas.microsoft.com/office/drawing/2014/main" id="{7F93ABAE-3A09-49ED-8BAF-E297607E36EA}"/>
              </a:ext>
            </a:extLst>
          </p:cNvPr>
          <p:cNvSpPr>
            <a:spLocks noGrp="1"/>
          </p:cNvSpPr>
          <p:nvPr/>
        </p:nvSpPr>
        <p:spPr>
          <a:xfrm>
            <a:off x="7239000" y="2819400"/>
            <a:ext cx="1809750" cy="285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MAY 17–18</a:t>
            </a:r>
          </a:p>
        </p:txBody>
      </p:sp>
      <p:sp>
        <p:nvSpPr>
          <p:cNvPr id="15" name="s3-d5">
            <a:extLst>
              <a:ext uri="{FF2B5EF4-FFF2-40B4-BE49-F238E27FC236}">
                <a16:creationId xmlns:a16="http://schemas.microsoft.com/office/drawing/2014/main" id="{705BF9DD-70F8-4F55-8494-EED2BAA017BF}"/>
              </a:ext>
            </a:extLst>
          </p:cNvPr>
          <p:cNvSpPr>
            <a:spLocks noGrp="1"/>
          </p:cNvSpPr>
          <p:nvPr/>
        </p:nvSpPr>
        <p:spPr>
          <a:xfrm>
            <a:off x="9448800" y="2819400"/>
            <a:ext cx="1619250" cy="285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MAY 20</a:t>
            </a:r>
          </a:p>
        </p:txBody>
      </p:sp>
      <p:sp>
        <p:nvSpPr>
          <p:cNvPr id="16" name="s3-b1">
            <a:extLst>
              <a:ext uri="{FF2B5EF4-FFF2-40B4-BE49-F238E27FC236}">
                <a16:creationId xmlns:a16="http://schemas.microsoft.com/office/drawing/2014/main" id="{95135E34-F3FE-44D6-A878-4B13037B1549}"/>
              </a:ext>
            </a:extLst>
          </p:cNvPr>
          <p:cNvSpPr>
            <a:spLocks noGrp="1"/>
          </p:cNvSpPr>
          <p:nvPr/>
        </p:nvSpPr>
        <p:spPr>
          <a:xfrm>
            <a:off x="609600" y="3600450"/>
            <a:ext cx="1809750" cy="1143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6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 smtClean="0"/>
              <a:t>Installed</a:t>
            </a:r>
            <a:r>
              <a:rPr lang="en-US" dirty="0" smtClean="0"/>
              <a:t>:</a:t>
            </a:r>
            <a:r>
              <a:rPr dirty="0"/>
              <a:t>
Original sign unveiled with the artwork.</a:t>
            </a:r>
          </a:p>
        </p:txBody>
      </p:sp>
      <p:sp>
        <p:nvSpPr>
          <p:cNvPr id="17" name="s3-b2">
            <a:extLst>
              <a:ext uri="{FF2B5EF4-FFF2-40B4-BE49-F238E27FC236}">
                <a16:creationId xmlns:a16="http://schemas.microsoft.com/office/drawing/2014/main" id="{2FF72888-1E23-4F6D-BE28-E3E438F8CE40}"/>
              </a:ext>
            </a:extLst>
          </p:cNvPr>
          <p:cNvSpPr>
            <a:spLocks noGrp="1"/>
          </p:cNvSpPr>
          <p:nvPr/>
        </p:nvSpPr>
        <p:spPr>
          <a:xfrm>
            <a:off x="2819400" y="3600450"/>
            <a:ext cx="1809750" cy="13335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6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 smtClean="0"/>
              <a:t>Pushback</a:t>
            </a:r>
            <a:r>
              <a:rPr lang="en-US" dirty="0" smtClean="0"/>
              <a:t>:</a:t>
            </a:r>
            <a:r>
              <a:rPr dirty="0"/>
              <a:t>
Lebanese cultural and diaspora objections spread publicly.</a:t>
            </a:r>
          </a:p>
        </p:txBody>
      </p:sp>
      <p:sp>
        <p:nvSpPr>
          <p:cNvPr id="18" name="s3-b3">
            <a:extLst>
              <a:ext uri="{FF2B5EF4-FFF2-40B4-BE49-F238E27FC236}">
                <a16:creationId xmlns:a16="http://schemas.microsoft.com/office/drawing/2014/main" id="{8040B023-6E34-4A75-9343-C68CC714DF12}"/>
              </a:ext>
            </a:extLst>
          </p:cNvPr>
          <p:cNvSpPr>
            <a:spLocks noGrp="1"/>
          </p:cNvSpPr>
          <p:nvPr/>
        </p:nvSpPr>
        <p:spPr>
          <a:xfrm>
            <a:off x="5029200" y="3600450"/>
            <a:ext cx="1809750" cy="1524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6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Culture </a:t>
            </a:r>
            <a:r>
              <a:rPr dirty="0" smtClean="0"/>
              <a:t>Minist</a:t>
            </a:r>
            <a:r>
              <a:rPr lang="en-US" dirty="0" smtClean="0"/>
              <a:t>er</a:t>
            </a:r>
            <a:r>
              <a:rPr dirty="0"/>
              <a:t>
</a:t>
            </a:r>
            <a:r>
              <a:rPr dirty="0" err="1"/>
              <a:t>Ghassan</a:t>
            </a:r>
            <a:r>
              <a:rPr dirty="0"/>
              <a:t> </a:t>
            </a:r>
            <a:r>
              <a:rPr dirty="0" err="1"/>
              <a:t>Salamé</a:t>
            </a:r>
            <a:r>
              <a:rPr dirty="0"/>
              <a:t> asks for diplomatic action and revised or supplemental text.</a:t>
            </a:r>
          </a:p>
        </p:txBody>
      </p:sp>
      <p:sp>
        <p:nvSpPr>
          <p:cNvPr id="19" name="s3-b4">
            <a:extLst>
              <a:ext uri="{FF2B5EF4-FFF2-40B4-BE49-F238E27FC236}">
                <a16:creationId xmlns:a16="http://schemas.microsoft.com/office/drawing/2014/main" id="{A7A301AD-6018-4A0A-B78E-B8C7D4535567}"/>
              </a:ext>
            </a:extLst>
          </p:cNvPr>
          <p:cNvSpPr>
            <a:spLocks noGrp="1"/>
          </p:cNvSpPr>
          <p:nvPr/>
        </p:nvSpPr>
        <p:spPr>
          <a:xfrm>
            <a:off x="7239000" y="3600450"/>
            <a:ext cx="1905000" cy="1524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6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Petition + Foreign </a:t>
            </a:r>
            <a:r>
              <a:rPr dirty="0" smtClean="0"/>
              <a:t>Ministry</a:t>
            </a:r>
            <a:r>
              <a:rPr lang="en-US" dirty="0" smtClean="0"/>
              <a:t>:</a:t>
            </a:r>
            <a:r>
              <a:rPr dirty="0"/>
              <a:t>
Petition seeks clarification; diplomats are directed to intervene.</a:t>
            </a:r>
          </a:p>
        </p:txBody>
      </p:sp>
      <p:sp>
        <p:nvSpPr>
          <p:cNvPr id="20" name="s3-b5">
            <a:extLst>
              <a:ext uri="{FF2B5EF4-FFF2-40B4-BE49-F238E27FC236}">
                <a16:creationId xmlns:a16="http://schemas.microsoft.com/office/drawing/2014/main" id="{A3DD434F-2426-4295-BE78-EC88A144C3C8}"/>
              </a:ext>
            </a:extLst>
          </p:cNvPr>
          <p:cNvSpPr>
            <a:spLocks noGrp="1"/>
          </p:cNvSpPr>
          <p:nvPr/>
        </p:nvSpPr>
        <p:spPr>
          <a:xfrm>
            <a:off x="9448800" y="3600450"/>
            <a:ext cx="1809750" cy="12382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6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Concession:</a:t>
            </a:r>
            <a:r>
              <a:rPr dirty="0"/>
              <a:t>
</a:t>
            </a:r>
            <a:r>
              <a:rPr lang="en-US" dirty="0" smtClean="0"/>
              <a:t>Lebanese Foreign Minister </a:t>
            </a:r>
            <a:r>
              <a:rPr dirty="0" err="1" smtClean="0"/>
              <a:t>Raggi</a:t>
            </a:r>
            <a:r>
              <a:rPr dirty="0" smtClean="0"/>
              <a:t> </a:t>
            </a:r>
            <a:r>
              <a:rPr dirty="0"/>
              <a:t>announces </a:t>
            </a:r>
            <a:r>
              <a:rPr lang="en-US" dirty="0" smtClean="0"/>
              <a:t>willingness for </a:t>
            </a:r>
            <a:r>
              <a:rPr dirty="0" smtClean="0"/>
              <a:t>removal </a:t>
            </a:r>
            <a:r>
              <a:rPr dirty="0"/>
              <a:t>and replacement.</a:t>
            </a:r>
          </a:p>
        </p:txBody>
      </p:sp>
      <p:sp>
        <p:nvSpPr>
          <p:cNvPr id="21" name="s3-takeaway">
            <a:extLst>
              <a:ext uri="{FF2B5EF4-FFF2-40B4-BE49-F238E27FC236}">
                <a16:creationId xmlns:a16="http://schemas.microsoft.com/office/drawing/2014/main" id="{05BE90C5-B606-4BEE-82EC-0D1BAAF6B087}"/>
              </a:ext>
            </a:extLst>
          </p:cNvPr>
          <p:cNvSpPr>
            <a:spLocks noGrp="1"/>
          </p:cNvSpPr>
          <p:nvPr/>
        </p:nvSpPr>
        <p:spPr>
          <a:xfrm>
            <a:off x="609600" y="5534025"/>
            <a:ext cx="10572750" cy="4953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17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 controversy moved faster than a normal public-history review.</a:t>
            </a:r>
          </a:p>
        </p:txBody>
      </p:sp>
    </p:spTree>
    <p:extLst>
      <p:ext uri="{BB962C8B-B14F-4D97-AF65-F5344CB8AC3E}">
        <p14:creationId xmlns:p14="http://schemas.microsoft.com/office/powerpoint/2010/main" val="65833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-4">
            <a:extLst>
              <a:ext uri="{FF2B5EF4-FFF2-40B4-BE49-F238E27FC236}">
                <a16:creationId xmlns:a16="http://schemas.microsoft.com/office/drawing/2014/main" id="{AE1A6AD7-E1B1-4C43-BECA-CB8CCD0BA885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R</a:t>
            </a:r>
            <a:r>
              <a:rPr dirty="0" smtClean="0"/>
              <a:t>eplacement </a:t>
            </a:r>
            <a:r>
              <a:rPr dirty="0"/>
              <a:t>appeared without public review</a:t>
            </a:r>
          </a:p>
        </p:txBody>
      </p:sp>
      <p:sp>
        <p:nvSpPr>
          <p:cNvPr id="2" name="title-rule-4">
            <a:extLst>
              <a:ext uri="{FF2B5EF4-FFF2-40B4-BE49-F238E27FC236}">
                <a16:creationId xmlns:a16="http://schemas.microsoft.com/office/drawing/2014/main" id="{6A53145A-1068-4EBD-94A1-A814E9ED9E42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4">
            <a:extLst>
              <a:ext uri="{FF2B5EF4-FFF2-40B4-BE49-F238E27FC236}">
                <a16:creationId xmlns:a16="http://schemas.microsoft.com/office/drawing/2014/main" id="{42E43789-ECA1-4C5B-AFDD-3B325F9F97DD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Sources: public chronology; revised sign observed at the beginning of July; exact comparison prepared July 5, 2026.</a:t>
            </a:r>
          </a:p>
        </p:txBody>
      </p:sp>
      <p:sp>
        <p:nvSpPr>
          <p:cNvPr id="4" name="number-4">
            <a:extLst>
              <a:ext uri="{FF2B5EF4-FFF2-40B4-BE49-F238E27FC236}">
                <a16:creationId xmlns:a16="http://schemas.microsoft.com/office/drawing/2014/main" id="{015D7CB7-6799-4600-8EFA-B888E4D0857E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4</a:t>
            </a:r>
          </a:p>
        </p:txBody>
      </p:sp>
      <p:sp>
        <p:nvSpPr>
          <p:cNvPr id="5" name="s4-line">
            <a:extLst>
              <a:ext uri="{FF2B5EF4-FFF2-40B4-BE49-F238E27FC236}">
                <a16:creationId xmlns:a16="http://schemas.microsoft.com/office/drawing/2014/main" id="{9C6D69FB-1C4C-45D7-9BB0-CE151BC96876}"/>
              </a:ext>
            </a:extLst>
          </p:cNvPr>
          <p:cNvSpPr>
            <a:spLocks noGrp="1"/>
          </p:cNvSpPr>
          <p:nvPr/>
        </p:nvSpPr>
        <p:spPr>
          <a:xfrm>
            <a:off x="457200" y="5314950"/>
            <a:ext cx="108204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6" name="s4-card-0">
            <a:extLst>
              <a:ext uri="{FF2B5EF4-FFF2-40B4-BE49-F238E27FC236}">
                <a16:creationId xmlns:a16="http://schemas.microsoft.com/office/drawing/2014/main" id="{B535F919-8C76-4CEE-8FAE-BFCA35B4DB53}"/>
              </a:ext>
            </a:extLst>
          </p:cNvPr>
          <p:cNvSpPr>
            <a:spLocks noGrp="1"/>
          </p:cNvSpPr>
          <p:nvPr/>
        </p:nvSpPr>
        <p:spPr>
          <a:xfrm>
            <a:off x="457200" y="1428750"/>
            <a:ext cx="3429000" cy="3390900"/>
          </a:xfrm>
          <a:prstGeom prst="roundRect">
            <a:avLst>
              <a:gd name="adj" fmla="val 2247"/>
            </a:avLst>
          </a:prstGeom>
          <a:solidFill>
            <a:srgbClr val="F0F0F0"/>
          </a:solidFill>
        </p:spPr>
      </p:sp>
      <p:sp>
        <p:nvSpPr>
          <p:cNvPr id="7" name="s4-card-title-0">
            <a:extLst>
              <a:ext uri="{FF2B5EF4-FFF2-40B4-BE49-F238E27FC236}">
                <a16:creationId xmlns:a16="http://schemas.microsoft.com/office/drawing/2014/main" id="{9CD6317B-2052-46D9-85E0-8FE2D7166BCB}"/>
              </a:ext>
            </a:extLst>
          </p:cNvPr>
          <p:cNvSpPr>
            <a:spLocks noGrp="1"/>
          </p:cNvSpPr>
          <p:nvPr/>
        </p:nvSpPr>
        <p:spPr>
          <a:xfrm>
            <a:off x="723900" y="1828800"/>
            <a:ext cx="2895600" cy="381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02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Sign removed</a:t>
            </a:r>
          </a:p>
        </p:txBody>
      </p:sp>
      <p:sp>
        <p:nvSpPr>
          <p:cNvPr id="8" name="s4-card-body-0">
            <a:extLst>
              <a:ext uri="{FF2B5EF4-FFF2-40B4-BE49-F238E27FC236}">
                <a16:creationId xmlns:a16="http://schemas.microsoft.com/office/drawing/2014/main" id="{D274AEE1-58D2-4CC7-8908-BFBC8CD0C842}"/>
              </a:ext>
            </a:extLst>
          </p:cNvPr>
          <p:cNvSpPr>
            <a:spLocks noGrp="1"/>
          </p:cNvSpPr>
          <p:nvPr/>
        </p:nvSpPr>
        <p:spPr>
          <a:xfrm>
            <a:off x="723900" y="2419350"/>
            <a:ext cx="2895600" cy="1809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72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The original plaque came down after diplomatic and public pressure.</a:t>
            </a:r>
          </a:p>
        </p:txBody>
      </p:sp>
      <p:sp>
        <p:nvSpPr>
          <p:cNvPr id="9" name="s4-dot-0">
            <a:extLst>
              <a:ext uri="{FF2B5EF4-FFF2-40B4-BE49-F238E27FC236}">
                <a16:creationId xmlns:a16="http://schemas.microsoft.com/office/drawing/2014/main" id="{E63F93EF-D6ED-4638-92E5-9A853639C621}"/>
              </a:ext>
            </a:extLst>
          </p:cNvPr>
          <p:cNvSpPr>
            <a:spLocks noGrp="1"/>
          </p:cNvSpPr>
          <p:nvPr/>
        </p:nvSpPr>
        <p:spPr>
          <a:xfrm>
            <a:off x="457200" y="5248275"/>
            <a:ext cx="152400" cy="152400"/>
          </a:xfrm>
          <a:prstGeom prst="ellipse">
            <a:avLst/>
          </a:prstGeom>
          <a:solidFill>
            <a:srgbClr val="111111"/>
          </a:solidFill>
        </p:spPr>
      </p:sp>
      <p:sp>
        <p:nvSpPr>
          <p:cNvPr id="10" name="s4-date-0">
            <a:extLst>
              <a:ext uri="{FF2B5EF4-FFF2-40B4-BE49-F238E27FC236}">
                <a16:creationId xmlns:a16="http://schemas.microsoft.com/office/drawing/2014/main" id="{4D43F450-5704-4981-B6D6-96DE762A1D4A}"/>
              </a:ext>
            </a:extLst>
          </p:cNvPr>
          <p:cNvSpPr>
            <a:spLocks noGrp="1"/>
          </p:cNvSpPr>
          <p:nvPr/>
        </p:nvSpPr>
        <p:spPr>
          <a:xfrm>
            <a:off x="495300" y="5600700"/>
            <a:ext cx="2857500" cy="304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6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MAY 20</a:t>
            </a:r>
          </a:p>
        </p:txBody>
      </p:sp>
      <p:sp>
        <p:nvSpPr>
          <p:cNvPr id="11" name="s4-card-1">
            <a:extLst>
              <a:ext uri="{FF2B5EF4-FFF2-40B4-BE49-F238E27FC236}">
                <a16:creationId xmlns:a16="http://schemas.microsoft.com/office/drawing/2014/main" id="{64652460-D6C1-434E-9578-DA66C01C5CFF}"/>
              </a:ext>
            </a:extLst>
          </p:cNvPr>
          <p:cNvSpPr>
            <a:spLocks noGrp="1"/>
          </p:cNvSpPr>
          <p:nvPr/>
        </p:nvSpPr>
        <p:spPr>
          <a:xfrm>
            <a:off x="4324350" y="1428750"/>
            <a:ext cx="3429000" cy="3390900"/>
          </a:xfrm>
          <a:prstGeom prst="roundRect">
            <a:avLst>
              <a:gd name="adj" fmla="val 2247"/>
            </a:avLst>
          </a:prstGeom>
          <a:solidFill>
            <a:srgbClr val="FFF7D6"/>
          </a:solidFill>
        </p:spPr>
      </p:sp>
      <p:sp>
        <p:nvSpPr>
          <p:cNvPr id="12" name="s4-card-title-1">
            <a:extLst>
              <a:ext uri="{FF2B5EF4-FFF2-40B4-BE49-F238E27FC236}">
                <a16:creationId xmlns:a16="http://schemas.microsoft.com/office/drawing/2014/main" id="{AC45F7E9-3B66-4513-A458-AF35BB04A6BB}"/>
              </a:ext>
            </a:extLst>
          </p:cNvPr>
          <p:cNvSpPr>
            <a:spLocks noGrp="1"/>
          </p:cNvSpPr>
          <p:nvPr/>
        </p:nvSpPr>
        <p:spPr>
          <a:xfrm>
            <a:off x="4591050" y="1828800"/>
            <a:ext cx="2895600" cy="381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02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Text rewritten privately</a:t>
            </a:r>
          </a:p>
        </p:txBody>
      </p:sp>
      <p:sp>
        <p:nvSpPr>
          <p:cNvPr id="13" name="s4-card-body-1">
            <a:extLst>
              <a:ext uri="{FF2B5EF4-FFF2-40B4-BE49-F238E27FC236}">
                <a16:creationId xmlns:a16="http://schemas.microsoft.com/office/drawing/2014/main" id="{0DBA071F-2C55-4C56-8037-0273B67A67F8}"/>
              </a:ext>
            </a:extLst>
          </p:cNvPr>
          <p:cNvSpPr>
            <a:spLocks noGrp="1"/>
          </p:cNvSpPr>
          <p:nvPr/>
        </p:nvSpPr>
        <p:spPr>
          <a:xfrm>
            <a:off x="4591050" y="2419350"/>
            <a:ext cx="2895600" cy="1809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72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No draft was published, no source memorandum was released, and no public comment period was offered.</a:t>
            </a:r>
          </a:p>
        </p:txBody>
      </p:sp>
      <p:sp>
        <p:nvSpPr>
          <p:cNvPr id="14" name="s4-dot-1">
            <a:extLst>
              <a:ext uri="{FF2B5EF4-FFF2-40B4-BE49-F238E27FC236}">
                <a16:creationId xmlns:a16="http://schemas.microsoft.com/office/drawing/2014/main" id="{531756C8-B282-4743-8343-FDE97C2E33FF}"/>
              </a:ext>
            </a:extLst>
          </p:cNvPr>
          <p:cNvSpPr>
            <a:spLocks noGrp="1"/>
          </p:cNvSpPr>
          <p:nvPr/>
        </p:nvSpPr>
        <p:spPr>
          <a:xfrm>
            <a:off x="4324350" y="5248275"/>
            <a:ext cx="152400" cy="152400"/>
          </a:xfrm>
          <a:prstGeom prst="ellipse">
            <a:avLst/>
          </a:prstGeom>
          <a:solidFill>
            <a:srgbClr val="F2C12E"/>
          </a:solidFill>
        </p:spPr>
      </p:sp>
      <p:sp>
        <p:nvSpPr>
          <p:cNvPr id="15" name="s4-date-1">
            <a:extLst>
              <a:ext uri="{FF2B5EF4-FFF2-40B4-BE49-F238E27FC236}">
                <a16:creationId xmlns:a16="http://schemas.microsoft.com/office/drawing/2014/main" id="{D94B0584-064B-4391-AA81-AFC129C219C5}"/>
              </a:ext>
            </a:extLst>
          </p:cNvPr>
          <p:cNvSpPr>
            <a:spLocks noGrp="1"/>
          </p:cNvSpPr>
          <p:nvPr/>
        </p:nvSpPr>
        <p:spPr>
          <a:xfrm>
            <a:off x="4362450" y="5600700"/>
            <a:ext cx="2857500" cy="304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6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LATE MAY–JUNE</a:t>
            </a:r>
          </a:p>
        </p:txBody>
      </p:sp>
      <p:sp>
        <p:nvSpPr>
          <p:cNvPr id="16" name="s4-card-2">
            <a:extLst>
              <a:ext uri="{FF2B5EF4-FFF2-40B4-BE49-F238E27FC236}">
                <a16:creationId xmlns:a16="http://schemas.microsoft.com/office/drawing/2014/main" id="{CDA116BA-EDAA-498D-881F-A07A59DD42F2}"/>
              </a:ext>
            </a:extLst>
          </p:cNvPr>
          <p:cNvSpPr>
            <a:spLocks noGrp="1"/>
          </p:cNvSpPr>
          <p:nvPr/>
        </p:nvSpPr>
        <p:spPr>
          <a:xfrm>
            <a:off x="8191500" y="1428750"/>
            <a:ext cx="3429000" cy="3390900"/>
          </a:xfrm>
          <a:prstGeom prst="roundRect">
            <a:avLst>
              <a:gd name="adj" fmla="val 2247"/>
            </a:avLst>
          </a:prstGeom>
          <a:solidFill>
            <a:srgbClr val="F0F0F0"/>
          </a:solidFill>
        </p:spPr>
      </p:sp>
      <p:sp>
        <p:nvSpPr>
          <p:cNvPr id="17" name="s4-card-title-2">
            <a:extLst>
              <a:ext uri="{FF2B5EF4-FFF2-40B4-BE49-F238E27FC236}">
                <a16:creationId xmlns:a16="http://schemas.microsoft.com/office/drawing/2014/main" id="{25747BD2-5323-4895-BCA6-CC9BBC2DDD41}"/>
              </a:ext>
            </a:extLst>
          </p:cNvPr>
          <p:cNvSpPr>
            <a:spLocks noGrp="1"/>
          </p:cNvSpPr>
          <p:nvPr/>
        </p:nvSpPr>
        <p:spPr>
          <a:xfrm>
            <a:off x="8458200" y="1828800"/>
            <a:ext cx="2895600" cy="3810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02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Replacement installed</a:t>
            </a:r>
          </a:p>
        </p:txBody>
      </p:sp>
      <p:sp>
        <p:nvSpPr>
          <p:cNvPr id="18" name="s4-card-body-2">
            <a:extLst>
              <a:ext uri="{FF2B5EF4-FFF2-40B4-BE49-F238E27FC236}">
                <a16:creationId xmlns:a16="http://schemas.microsoft.com/office/drawing/2014/main" id="{9EE4EDF0-752C-4E05-AA70-A94F17337AC9}"/>
              </a:ext>
            </a:extLst>
          </p:cNvPr>
          <p:cNvSpPr>
            <a:spLocks noGrp="1"/>
          </p:cNvSpPr>
          <p:nvPr/>
        </p:nvSpPr>
        <p:spPr>
          <a:xfrm>
            <a:off x="8458200" y="2419350"/>
            <a:ext cx="2895600" cy="1809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72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A substantially different text appeared as a finished product.</a:t>
            </a:r>
          </a:p>
        </p:txBody>
      </p:sp>
      <p:sp>
        <p:nvSpPr>
          <p:cNvPr id="19" name="s4-dot-2">
            <a:extLst>
              <a:ext uri="{FF2B5EF4-FFF2-40B4-BE49-F238E27FC236}">
                <a16:creationId xmlns:a16="http://schemas.microsoft.com/office/drawing/2014/main" id="{5D8FF293-6859-46C3-B408-1FD3B84F595D}"/>
              </a:ext>
            </a:extLst>
          </p:cNvPr>
          <p:cNvSpPr>
            <a:spLocks noGrp="1"/>
          </p:cNvSpPr>
          <p:nvPr/>
        </p:nvSpPr>
        <p:spPr>
          <a:xfrm>
            <a:off x="8191500" y="5248275"/>
            <a:ext cx="152400" cy="152400"/>
          </a:xfrm>
          <a:prstGeom prst="ellipse">
            <a:avLst/>
          </a:prstGeom>
          <a:solidFill>
            <a:srgbClr val="111111"/>
          </a:solidFill>
        </p:spPr>
      </p:sp>
      <p:sp>
        <p:nvSpPr>
          <p:cNvPr id="20" name="s4-date-2">
            <a:extLst>
              <a:ext uri="{FF2B5EF4-FFF2-40B4-BE49-F238E27FC236}">
                <a16:creationId xmlns:a16="http://schemas.microsoft.com/office/drawing/2014/main" id="{5F0C2257-7145-4070-93D6-BCA34578F212}"/>
              </a:ext>
            </a:extLst>
          </p:cNvPr>
          <p:cNvSpPr>
            <a:spLocks noGrp="1"/>
          </p:cNvSpPr>
          <p:nvPr/>
        </p:nvSpPr>
        <p:spPr>
          <a:xfrm>
            <a:off x="8229600" y="5600700"/>
            <a:ext cx="2857500" cy="304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6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EARLY JULY</a:t>
            </a:r>
          </a:p>
        </p:txBody>
      </p:sp>
    </p:spTree>
    <p:extLst>
      <p:ext uri="{BB962C8B-B14F-4D97-AF65-F5344CB8AC3E}">
        <p14:creationId xmlns:p14="http://schemas.microsoft.com/office/powerpoint/2010/main" val="99087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-5">
            <a:extLst>
              <a:ext uri="{FF2B5EF4-FFF2-40B4-BE49-F238E27FC236}">
                <a16:creationId xmlns:a16="http://schemas.microsoft.com/office/drawing/2014/main" id="{57225EE8-F63B-44EE-8F39-D8F1CB5381F8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The revision went beyond Lebanon's request</a:t>
            </a:r>
          </a:p>
        </p:txBody>
      </p:sp>
      <p:sp>
        <p:nvSpPr>
          <p:cNvPr id="2" name="title-rule-5">
            <a:extLst>
              <a:ext uri="{FF2B5EF4-FFF2-40B4-BE49-F238E27FC236}">
                <a16:creationId xmlns:a16="http://schemas.microsoft.com/office/drawing/2014/main" id="{BF6E4345-ADD0-42FD-8DBA-76DE221D980E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5">
            <a:extLst>
              <a:ext uri="{FF2B5EF4-FFF2-40B4-BE49-F238E27FC236}">
                <a16:creationId xmlns:a16="http://schemas.microsoft.com/office/drawing/2014/main" id="{B74C6C18-4C7D-4EAC-9F53-83668ECFBEAF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Sources: Ghassan Salamé to Youssef Raggi, May 14, 2026; Youssef Raggi Foreign Ministry directive, May 18; public statement, May 20; Al Qalam Sign Text Diff.</a:t>
            </a:r>
          </a:p>
        </p:txBody>
      </p:sp>
      <p:sp>
        <p:nvSpPr>
          <p:cNvPr id="4" name="number-5">
            <a:extLst>
              <a:ext uri="{FF2B5EF4-FFF2-40B4-BE49-F238E27FC236}">
                <a16:creationId xmlns:a16="http://schemas.microsoft.com/office/drawing/2014/main" id="{FA79550B-3757-4006-864A-C5162631ADD3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5</a:t>
            </a:r>
          </a:p>
        </p:txBody>
      </p:sp>
      <p:sp>
        <p:nvSpPr>
          <p:cNvPr id="5" name="s5-intro">
            <a:extLst>
              <a:ext uri="{FF2B5EF4-FFF2-40B4-BE49-F238E27FC236}">
                <a16:creationId xmlns:a16="http://schemas.microsoft.com/office/drawing/2014/main" id="{A14D3115-E0A9-41C2-8E85-805F567813F9}"/>
              </a:ext>
            </a:extLst>
          </p:cNvPr>
          <p:cNvSpPr>
            <a:spLocks noGrp="1"/>
          </p:cNvSpPr>
          <p:nvPr/>
        </p:nvSpPr>
        <p:spPr>
          <a:xfrm>
            <a:off x="457200" y="1238250"/>
            <a:ext cx="11125200" cy="7048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 May 14 letter and May 18 Foreign Ministry directive sought recognition of Lebanese origins. That concern could have been addressed by adding dates, birthplaces, and an explanation of </a:t>
            </a:r>
            <a:r>
              <a:rPr lang="en-US" dirty="0" smtClean="0"/>
              <a:t>geographic</a:t>
            </a:r>
            <a:r>
              <a:rPr dirty="0" smtClean="0"/>
              <a:t> </a:t>
            </a:r>
            <a:r>
              <a:rPr dirty="0"/>
              <a:t>terminology.</a:t>
            </a:r>
          </a:p>
        </p:txBody>
      </p:sp>
      <p:sp>
        <p:nvSpPr>
          <p:cNvPr id="6" name="s5-left">
            <a:extLst>
              <a:ext uri="{FF2B5EF4-FFF2-40B4-BE49-F238E27FC236}">
                <a16:creationId xmlns:a16="http://schemas.microsoft.com/office/drawing/2014/main" id="{A8E80854-9BA7-4A3D-8A56-3A9390FE36A9}"/>
              </a:ext>
            </a:extLst>
          </p:cNvPr>
          <p:cNvSpPr>
            <a:spLocks noGrp="1"/>
          </p:cNvSpPr>
          <p:nvPr/>
        </p:nvSpPr>
        <p:spPr>
          <a:xfrm>
            <a:off x="457200" y="2209800"/>
            <a:ext cx="5276850" cy="3371850"/>
          </a:xfrm>
          <a:prstGeom prst="roundRect">
            <a:avLst>
              <a:gd name="adj" fmla="val 2260"/>
            </a:avLst>
          </a:prstGeom>
          <a:solidFill>
            <a:srgbClr val="F3F3F3"/>
          </a:solidFill>
        </p:spPr>
      </p:sp>
      <p:sp>
        <p:nvSpPr>
          <p:cNvPr id="7" name="s5-right">
            <a:extLst>
              <a:ext uri="{FF2B5EF4-FFF2-40B4-BE49-F238E27FC236}">
                <a16:creationId xmlns:a16="http://schemas.microsoft.com/office/drawing/2014/main" id="{889BF280-4A88-4057-B2AC-B3D0D57FF315}"/>
              </a:ext>
            </a:extLst>
          </p:cNvPr>
          <p:cNvSpPr>
            <a:spLocks noGrp="1"/>
          </p:cNvSpPr>
          <p:nvPr/>
        </p:nvSpPr>
        <p:spPr>
          <a:xfrm>
            <a:off x="6000750" y="2209800"/>
            <a:ext cx="5734050" cy="3371850"/>
          </a:xfrm>
          <a:prstGeom prst="roundRect">
            <a:avLst>
              <a:gd name="adj" fmla="val 2260"/>
            </a:avLst>
          </a:prstGeom>
          <a:solidFill>
            <a:srgbClr val="FFF7D6"/>
          </a:solidFill>
        </p:spPr>
      </p:sp>
      <p:sp>
        <p:nvSpPr>
          <p:cNvPr id="8" name="s5-left-head">
            <a:extLst>
              <a:ext uri="{FF2B5EF4-FFF2-40B4-BE49-F238E27FC236}">
                <a16:creationId xmlns:a16="http://schemas.microsoft.com/office/drawing/2014/main" id="{3C498AE6-93F0-4B40-946D-D93F8C3B47F4}"/>
              </a:ext>
            </a:extLst>
          </p:cNvPr>
          <p:cNvSpPr>
            <a:spLocks noGrp="1"/>
          </p:cNvSpPr>
          <p:nvPr/>
        </p:nvSpPr>
        <p:spPr>
          <a:xfrm>
            <a:off x="742950" y="2495550"/>
            <a:ext cx="4667250" cy="2667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WHAT THE MAY 14 LETTER REQUESTED</a:t>
            </a:r>
          </a:p>
        </p:txBody>
      </p:sp>
      <p:sp>
        <p:nvSpPr>
          <p:cNvPr id="9" name="s5-right-head">
            <a:extLst>
              <a:ext uri="{FF2B5EF4-FFF2-40B4-BE49-F238E27FC236}">
                <a16:creationId xmlns:a16="http://schemas.microsoft.com/office/drawing/2014/main" id="{D837AC7A-3844-4655-812E-985BB23F1947}"/>
              </a:ext>
            </a:extLst>
          </p:cNvPr>
          <p:cNvSpPr>
            <a:spLocks noGrp="1"/>
          </p:cNvSpPr>
          <p:nvPr/>
        </p:nvSpPr>
        <p:spPr>
          <a:xfrm>
            <a:off x="6286500" y="2495550"/>
            <a:ext cx="4953000" cy="2667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WHAT THE REPLACEMENT ALSO DID</a:t>
            </a:r>
          </a:p>
        </p:txBody>
      </p:sp>
      <p:sp>
        <p:nvSpPr>
          <p:cNvPr id="10" name="s5-left-body">
            <a:extLst>
              <a:ext uri="{FF2B5EF4-FFF2-40B4-BE49-F238E27FC236}">
                <a16:creationId xmlns:a16="http://schemas.microsoft.com/office/drawing/2014/main" id="{1DE0D104-F88A-4847-86D1-13396A8B6D80}"/>
              </a:ext>
            </a:extLst>
          </p:cNvPr>
          <p:cNvSpPr>
            <a:spLocks noGrp="1"/>
          </p:cNvSpPr>
          <p:nvPr/>
        </p:nvSpPr>
        <p:spPr>
          <a:xfrm>
            <a:off x="742950" y="3009900"/>
            <a:ext cx="4476750" cy="2190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• Correct or supplement the interpretive text
• Identify Lebanese roots of named writers
• Use “Lebanese-American” language
• Include Lebanese cultural participation</a:t>
            </a:r>
          </a:p>
        </p:txBody>
      </p:sp>
      <p:sp>
        <p:nvSpPr>
          <p:cNvPr id="11" name="s5-right-body">
            <a:extLst>
              <a:ext uri="{FF2B5EF4-FFF2-40B4-BE49-F238E27FC236}">
                <a16:creationId xmlns:a16="http://schemas.microsoft.com/office/drawing/2014/main" id="{0D3B487D-ADC2-4F4B-8385-05713993F6D3}"/>
              </a:ext>
            </a:extLst>
          </p:cNvPr>
          <p:cNvSpPr>
            <a:spLocks noGrp="1"/>
          </p:cNvSpPr>
          <p:nvPr/>
        </p:nvSpPr>
        <p:spPr>
          <a:xfrm>
            <a:off x="6286500" y="3009900"/>
            <a:ext cx="4953000" cy="2190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• Removed five uses of “Syrian”
• Changed “1,200 Syrians” to “1,200 immigrants”
• Turned “a Syrian school” into “a school”
• Sorted all nine writers into modern countries</a:t>
            </a:r>
          </a:p>
        </p:txBody>
      </p:sp>
      <p:sp>
        <p:nvSpPr>
          <p:cNvPr id="12" name="s5-bottom">
            <a:extLst>
              <a:ext uri="{FF2B5EF4-FFF2-40B4-BE49-F238E27FC236}">
                <a16:creationId xmlns:a16="http://schemas.microsoft.com/office/drawing/2014/main" id="{37C48D8A-A624-468A-B903-C0FE972F16A3}"/>
              </a:ext>
            </a:extLst>
          </p:cNvPr>
          <p:cNvSpPr>
            <a:spLocks noGrp="1"/>
          </p:cNvSpPr>
          <p:nvPr/>
        </p:nvSpPr>
        <p:spPr>
          <a:xfrm>
            <a:off x="457200" y="5753100"/>
            <a:ext cx="10858500" cy="514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9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A legitimate request for recognition became a broader rewrite of the neighborhood's history.</a:t>
            </a:r>
          </a:p>
        </p:txBody>
      </p:sp>
    </p:spTree>
    <p:extLst>
      <p:ext uri="{BB962C8B-B14F-4D97-AF65-F5344CB8AC3E}">
        <p14:creationId xmlns:p14="http://schemas.microsoft.com/office/powerpoint/2010/main" val="22547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-6">
            <a:extLst>
              <a:ext uri="{FF2B5EF4-FFF2-40B4-BE49-F238E27FC236}">
                <a16:creationId xmlns:a16="http://schemas.microsoft.com/office/drawing/2014/main" id="{710FE82D-C4BC-4CBB-B8D1-B07B72D17856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The revision changed the plaque's logic</a:t>
            </a:r>
          </a:p>
        </p:txBody>
      </p:sp>
      <p:sp>
        <p:nvSpPr>
          <p:cNvPr id="2" name="title-rule-6">
            <a:extLst>
              <a:ext uri="{FF2B5EF4-FFF2-40B4-BE49-F238E27FC236}">
                <a16:creationId xmlns:a16="http://schemas.microsoft.com/office/drawing/2014/main" id="{BC0018FF-E617-434E-9983-6965ADFED063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6">
            <a:extLst>
              <a:ext uri="{FF2B5EF4-FFF2-40B4-BE49-F238E27FC236}">
                <a16:creationId xmlns:a16="http://schemas.microsoft.com/office/drawing/2014/main" id="{959570A5-9B4C-4055-BFBE-38016E5B658B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Source: original and revised sign photographs and transcript at washingtonstreet.group/al-qalam-sign-diff/ (prepared July 5, 2026).</a:t>
            </a:r>
          </a:p>
        </p:txBody>
      </p:sp>
      <p:sp>
        <p:nvSpPr>
          <p:cNvPr id="4" name="number-6">
            <a:extLst>
              <a:ext uri="{FF2B5EF4-FFF2-40B4-BE49-F238E27FC236}">
                <a16:creationId xmlns:a16="http://schemas.microsoft.com/office/drawing/2014/main" id="{ACC3F925-BBC2-43A6-ADE2-97A7C4D998DD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94042" y="1571625"/>
            <a:ext cx="3003042" cy="426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182096" y="1571625"/>
            <a:ext cx="2828682" cy="4267200"/>
          </a:xfrm>
          <a:prstGeom prst="rect">
            <a:avLst/>
          </a:prstGeom>
        </p:spPr>
      </p:pic>
      <p:sp>
        <p:nvSpPr>
          <p:cNvPr id="7" name="s6-original">
            <a:extLst>
              <a:ext uri="{FF2B5EF4-FFF2-40B4-BE49-F238E27FC236}">
                <a16:creationId xmlns:a16="http://schemas.microsoft.com/office/drawing/2014/main" id="{E19A0845-9F33-4688-990F-EC5AA9A59AC9}"/>
              </a:ext>
            </a:extLst>
          </p:cNvPr>
          <p:cNvSpPr>
            <a:spLocks noGrp="1"/>
          </p:cNvSpPr>
          <p:nvPr/>
        </p:nvSpPr>
        <p:spPr>
          <a:xfrm>
            <a:off x="666750" y="1219200"/>
            <a:ext cx="3857625" cy="2667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defRPr sz="1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ORIGINAL</a:t>
            </a:r>
          </a:p>
        </p:txBody>
      </p:sp>
      <p:sp>
        <p:nvSpPr>
          <p:cNvPr id="8" name="s6-revised">
            <a:extLst>
              <a:ext uri="{FF2B5EF4-FFF2-40B4-BE49-F238E27FC236}">
                <a16:creationId xmlns:a16="http://schemas.microsoft.com/office/drawing/2014/main" id="{1840F4BC-461F-4788-9932-02DC1E3C1B62}"/>
              </a:ext>
            </a:extLst>
          </p:cNvPr>
          <p:cNvSpPr>
            <a:spLocks noGrp="1"/>
          </p:cNvSpPr>
          <p:nvPr/>
        </p:nvSpPr>
        <p:spPr>
          <a:xfrm>
            <a:off x="7667625" y="1219200"/>
            <a:ext cx="3857625" cy="2667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defRPr sz="1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REVISED</a:t>
            </a:r>
          </a:p>
        </p:txBody>
      </p:sp>
      <p:sp>
        <p:nvSpPr>
          <p:cNvPr id="10" name="s6-stat1">
            <a:extLst>
              <a:ext uri="{FF2B5EF4-FFF2-40B4-BE49-F238E27FC236}">
                <a16:creationId xmlns:a16="http://schemas.microsoft.com/office/drawing/2014/main" id="{0D8EDDEB-1AAC-4D24-9C90-FEA0778144F5}"/>
              </a:ext>
            </a:extLst>
          </p:cNvPr>
          <p:cNvSpPr>
            <a:spLocks noGrp="1"/>
          </p:cNvSpPr>
          <p:nvPr/>
        </p:nvSpPr>
        <p:spPr>
          <a:xfrm>
            <a:off x="5105400" y="1847850"/>
            <a:ext cx="1981200" cy="685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defRPr sz="4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5</a:t>
            </a:r>
          </a:p>
        </p:txBody>
      </p:sp>
      <p:sp>
        <p:nvSpPr>
          <p:cNvPr id="11" name="s6-lab1">
            <a:extLst>
              <a:ext uri="{FF2B5EF4-FFF2-40B4-BE49-F238E27FC236}">
                <a16:creationId xmlns:a16="http://schemas.microsoft.com/office/drawing/2014/main" id="{9A153BAA-8C27-4837-8E32-0F4A9ECA81AC}"/>
              </a:ext>
            </a:extLst>
          </p:cNvPr>
          <p:cNvSpPr>
            <a:spLocks noGrp="1"/>
          </p:cNvSpPr>
          <p:nvPr/>
        </p:nvSpPr>
        <p:spPr>
          <a:xfrm>
            <a:off x="5105400" y="2533650"/>
            <a:ext cx="19812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defRPr sz="15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uses of “Syrian” removed</a:t>
            </a:r>
          </a:p>
        </p:txBody>
      </p:sp>
      <p:sp>
        <p:nvSpPr>
          <p:cNvPr id="12" name="s6-rule1">
            <a:extLst>
              <a:ext uri="{FF2B5EF4-FFF2-40B4-BE49-F238E27FC236}">
                <a16:creationId xmlns:a16="http://schemas.microsoft.com/office/drawing/2014/main" id="{951B1210-F216-4575-A27B-FC0CE6370737}"/>
              </a:ext>
            </a:extLst>
          </p:cNvPr>
          <p:cNvSpPr>
            <a:spLocks noGrp="1"/>
          </p:cNvSpPr>
          <p:nvPr/>
        </p:nvSpPr>
        <p:spPr>
          <a:xfrm>
            <a:off x="5143500" y="3276600"/>
            <a:ext cx="1905000" cy="19050"/>
          </a:xfrm>
          <a:prstGeom prst="rect">
            <a:avLst/>
          </a:prstGeom>
          <a:solidFill>
            <a:srgbClr val="B8BCC4"/>
          </a:solidFill>
        </p:spPr>
      </p:sp>
      <p:sp>
        <p:nvSpPr>
          <p:cNvPr id="13" name="s6-stat2">
            <a:extLst>
              <a:ext uri="{FF2B5EF4-FFF2-40B4-BE49-F238E27FC236}">
                <a16:creationId xmlns:a16="http://schemas.microsoft.com/office/drawing/2014/main" id="{8AD7BD06-85ED-401F-9096-387A5F1AAB85}"/>
              </a:ext>
            </a:extLst>
          </p:cNvPr>
          <p:cNvSpPr>
            <a:spLocks noGrp="1"/>
          </p:cNvSpPr>
          <p:nvPr/>
        </p:nvSpPr>
        <p:spPr>
          <a:xfrm>
            <a:off x="5105400" y="3476625"/>
            <a:ext cx="1981200" cy="685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defRPr sz="43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9</a:t>
            </a:r>
          </a:p>
        </p:txBody>
      </p:sp>
      <p:sp>
        <p:nvSpPr>
          <p:cNvPr id="14" name="s6-lab2">
            <a:extLst>
              <a:ext uri="{FF2B5EF4-FFF2-40B4-BE49-F238E27FC236}">
                <a16:creationId xmlns:a16="http://schemas.microsoft.com/office/drawing/2014/main" id="{1F448693-0E4E-4D4B-ABE9-D8D55B1CCC3C}"/>
              </a:ext>
            </a:extLst>
          </p:cNvPr>
          <p:cNvSpPr>
            <a:spLocks noGrp="1"/>
          </p:cNvSpPr>
          <p:nvPr/>
        </p:nvSpPr>
        <p:spPr>
          <a:xfrm>
            <a:off x="5105400" y="4162425"/>
            <a:ext cx="19812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defRPr sz="15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writers </a:t>
            </a:r>
            <a:r>
              <a:rPr dirty="0" smtClean="0"/>
              <a:t>assigned</a:t>
            </a:r>
            <a:r>
              <a:rPr lang="en-US" dirty="0" smtClean="0"/>
              <a:t> identity to</a:t>
            </a:r>
            <a:r>
              <a:rPr dirty="0" smtClean="0"/>
              <a:t> </a:t>
            </a:r>
            <a:r>
              <a:rPr dirty="0"/>
              <a:t>modern </a:t>
            </a:r>
            <a:r>
              <a:rPr dirty="0" smtClean="0"/>
              <a:t>countries</a:t>
            </a:r>
            <a:r>
              <a:rPr lang="en-US" dirty="0" smtClean="0"/>
              <a:t>, in a manner they would have possibly objected to</a:t>
            </a:r>
            <a:endParaRPr dirty="0"/>
          </a:p>
        </p:txBody>
      </p:sp>
      <p:sp>
        <p:nvSpPr>
          <p:cNvPr id="16" name="s6-stat3">
            <a:extLst>
              <a:ext uri="{FF2B5EF4-FFF2-40B4-BE49-F238E27FC236}">
                <a16:creationId xmlns:a16="http://schemas.microsoft.com/office/drawing/2014/main" id="{DCFCBAD0-AE25-4887-B38D-8907A78CC60C}"/>
              </a:ext>
            </a:extLst>
          </p:cNvPr>
          <p:cNvSpPr>
            <a:spLocks noGrp="1"/>
          </p:cNvSpPr>
          <p:nvPr/>
        </p:nvSpPr>
        <p:spPr>
          <a:xfrm>
            <a:off x="5105400" y="5067300"/>
            <a:ext cx="1981200" cy="5143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defRPr sz="34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endParaRPr dirty="0"/>
          </a:p>
        </p:txBody>
      </p:sp>
      <p:sp>
        <p:nvSpPr>
          <p:cNvPr id="17" name="s6-lab3">
            <a:extLst>
              <a:ext uri="{FF2B5EF4-FFF2-40B4-BE49-F238E27FC236}">
                <a16:creationId xmlns:a16="http://schemas.microsoft.com/office/drawing/2014/main" id="{20A65D14-4173-4E59-80AF-DBB6F529C0BE}"/>
              </a:ext>
            </a:extLst>
          </p:cNvPr>
          <p:cNvSpPr>
            <a:spLocks noGrp="1"/>
          </p:cNvSpPr>
          <p:nvPr/>
        </p:nvSpPr>
        <p:spPr>
          <a:xfrm>
            <a:off x="5105400" y="5524500"/>
            <a:ext cx="1981200" cy="3238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ctr">
              <a:defRPr sz="1275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331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-7">
            <a:extLst>
              <a:ext uri="{FF2B5EF4-FFF2-40B4-BE49-F238E27FC236}">
                <a16:creationId xmlns:a16="http://schemas.microsoft.com/office/drawing/2014/main" id="{D56F38B5-D92E-41EE-B8C8-BC0A00198BEF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The new origin sentence is awkward and unframed</a:t>
            </a:r>
          </a:p>
        </p:txBody>
      </p:sp>
      <p:sp>
        <p:nvSpPr>
          <p:cNvPr id="2" name="title-rule-7">
            <a:extLst>
              <a:ext uri="{FF2B5EF4-FFF2-40B4-BE49-F238E27FC236}">
                <a16:creationId xmlns:a16="http://schemas.microsoft.com/office/drawing/2014/main" id="{6E7256C6-C369-4779-8C8A-686A39DCB0F6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7">
            <a:extLst>
              <a:ext uri="{FF2B5EF4-FFF2-40B4-BE49-F238E27FC236}">
                <a16:creationId xmlns:a16="http://schemas.microsoft.com/office/drawing/2014/main" id="{AA54EAD4-DDBD-45DA-AE3B-624A6B1C7731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Source: Al Qalam Sign Text Diff, paragraph 1; analysis of the revised sentence's grammar and historical categories.</a:t>
            </a:r>
          </a:p>
        </p:txBody>
      </p:sp>
      <p:sp>
        <p:nvSpPr>
          <p:cNvPr id="4" name="number-7">
            <a:extLst>
              <a:ext uri="{FF2B5EF4-FFF2-40B4-BE49-F238E27FC236}">
                <a16:creationId xmlns:a16="http://schemas.microsoft.com/office/drawing/2014/main" id="{47B76B2F-4709-4668-A707-6617F25ECE12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7</a:t>
            </a:r>
          </a:p>
        </p:txBody>
      </p:sp>
      <p:sp>
        <p:nvSpPr>
          <p:cNvPr id="5" name="s7-original">
            <a:extLst>
              <a:ext uri="{FF2B5EF4-FFF2-40B4-BE49-F238E27FC236}">
                <a16:creationId xmlns:a16="http://schemas.microsoft.com/office/drawing/2014/main" id="{1F2CEBCA-3497-4A5B-831E-88854F665647}"/>
              </a:ext>
            </a:extLst>
          </p:cNvPr>
          <p:cNvSpPr>
            <a:spLocks noGrp="1"/>
          </p:cNvSpPr>
          <p:nvPr/>
        </p:nvSpPr>
        <p:spPr>
          <a:xfrm>
            <a:off x="666750" y="1466850"/>
            <a:ext cx="10858500" cy="742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ct val="100000"/>
              </a:lnSpc>
              <a:buNone/>
              <a:defRPr sz="21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ORIGINAL</a:t>
            </a:r>
            <a:r>
              <a:rPr lang="en-US"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:</a:t>
            </a:r>
            <a:r>
              <a:rPr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  </a:t>
            </a:r>
            <a:r>
              <a:rPr lang="en-US"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"</a:t>
            </a:r>
            <a:r>
              <a:rPr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immigrants </a:t>
            </a:r>
            <a:r>
              <a:rPr sz="2100" b="0" dirty="0">
                <a:solidFill>
                  <a:srgbClr val="111111"/>
                </a:solidFill>
                <a:latin typeface="Arial"/>
                <a:ea typeface="Arial"/>
                <a:cs typeface="Arial"/>
              </a:rPr>
              <a:t>from Greater Syria, which encompassed modern-day Lebanon, Syria, and historic </a:t>
            </a:r>
            <a:r>
              <a:rPr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Palestine</a:t>
            </a:r>
            <a:r>
              <a:rPr lang="en-US"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"</a:t>
            </a:r>
            <a:endParaRPr sz="2100" b="0" dirty="0">
              <a:solidFill>
                <a:srgbClr val="11111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s7-revised">
            <a:extLst>
              <a:ext uri="{FF2B5EF4-FFF2-40B4-BE49-F238E27FC236}">
                <a16:creationId xmlns:a16="http://schemas.microsoft.com/office/drawing/2014/main" id="{0CFA719F-B043-42DF-8DA8-AADB03F0CA9C}"/>
              </a:ext>
            </a:extLst>
          </p:cNvPr>
          <p:cNvSpPr>
            <a:spLocks noGrp="1"/>
          </p:cNvSpPr>
          <p:nvPr/>
        </p:nvSpPr>
        <p:spPr>
          <a:xfrm>
            <a:off x="666750" y="2381250"/>
            <a:ext cx="10858500" cy="742950"/>
          </a:xfrm>
          <a:prstGeom prst="rect">
            <a:avLst/>
          </a:prstGeom>
          <a:noFill/>
          <a:ln w="0">
            <a:noFill/>
            <a:prstDash val="solid"/>
          </a:ln>
        </p:spPr>
        <p:txBody>
          <a:bodyPr wrap="square" lIns="0" tIns="0" rIns="0" bIns="0" anchor="t">
            <a:noAutofit/>
          </a:bodyPr>
          <a:lstStyle/>
          <a:p>
            <a:pPr algn="l">
              <a:lnSpc>
                <a:spcPct val="100000"/>
              </a:lnSpc>
              <a:buNone/>
              <a:defRPr sz="21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REVISED</a:t>
            </a:r>
            <a:r>
              <a:rPr lang="en-US"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:</a:t>
            </a:r>
            <a:r>
              <a:rPr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  </a:t>
            </a:r>
            <a:r>
              <a:rPr lang="en-US"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"</a:t>
            </a:r>
            <a:r>
              <a:rPr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immigrants</a:t>
            </a:r>
            <a:r>
              <a:rPr sz="2100" b="0" dirty="0">
                <a:solidFill>
                  <a:srgbClr val="111111"/>
                </a:solidFill>
                <a:latin typeface="Arial"/>
                <a:ea typeface="Arial"/>
                <a:cs typeface="Arial"/>
              </a:rPr>
              <a:t>, mostly from Lebanon and others from Syria and historic </a:t>
            </a:r>
            <a:r>
              <a:rPr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Palestine</a:t>
            </a:r>
            <a:r>
              <a:rPr lang="en-US" sz="2100" b="0" dirty="0" smtClean="0">
                <a:solidFill>
                  <a:srgbClr val="111111"/>
                </a:solidFill>
                <a:latin typeface="Arial"/>
                <a:ea typeface="Arial"/>
                <a:cs typeface="Arial"/>
              </a:rPr>
              <a:t>"</a:t>
            </a:r>
            <a:endParaRPr sz="2100" b="0" dirty="0">
              <a:solidFill>
                <a:srgbClr val="11111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s7-rule">
            <a:extLst>
              <a:ext uri="{FF2B5EF4-FFF2-40B4-BE49-F238E27FC236}">
                <a16:creationId xmlns:a16="http://schemas.microsoft.com/office/drawing/2014/main" id="{522C094E-7AE4-45D8-BE96-D515446AD35E}"/>
              </a:ext>
            </a:extLst>
          </p:cNvPr>
          <p:cNvSpPr>
            <a:spLocks noGrp="1"/>
          </p:cNvSpPr>
          <p:nvPr/>
        </p:nvSpPr>
        <p:spPr>
          <a:xfrm>
            <a:off x="666750" y="3286125"/>
            <a:ext cx="10858500" cy="19050"/>
          </a:xfrm>
          <a:prstGeom prst="rect">
            <a:avLst/>
          </a:prstGeom>
          <a:solidFill>
            <a:srgbClr val="B8BCC4"/>
          </a:solidFill>
        </p:spPr>
      </p:sp>
      <p:sp>
        <p:nvSpPr>
          <p:cNvPr id="8" name="s7-h1">
            <a:extLst>
              <a:ext uri="{FF2B5EF4-FFF2-40B4-BE49-F238E27FC236}">
                <a16:creationId xmlns:a16="http://schemas.microsoft.com/office/drawing/2014/main" id="{DD252DC8-26CB-40A1-AC29-2B4EB0581EAB}"/>
              </a:ext>
            </a:extLst>
          </p:cNvPr>
          <p:cNvSpPr>
            <a:spLocks noGrp="1"/>
          </p:cNvSpPr>
          <p:nvPr/>
        </p:nvSpPr>
        <p:spPr>
          <a:xfrm>
            <a:off x="666750" y="3638550"/>
            <a:ext cx="3143250" cy="3238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7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1  Grammar</a:t>
            </a:r>
          </a:p>
        </p:txBody>
      </p:sp>
      <p:sp>
        <p:nvSpPr>
          <p:cNvPr id="9" name="s7-b1">
            <a:extLst>
              <a:ext uri="{FF2B5EF4-FFF2-40B4-BE49-F238E27FC236}">
                <a16:creationId xmlns:a16="http://schemas.microsoft.com/office/drawing/2014/main" id="{5A690297-8E4E-443F-B48D-448DEDA47015}"/>
              </a:ext>
            </a:extLst>
          </p:cNvPr>
          <p:cNvSpPr>
            <a:spLocks noGrp="1"/>
          </p:cNvSpPr>
          <p:nvPr/>
        </p:nvSpPr>
        <p:spPr>
          <a:xfrm>
            <a:off x="666750" y="4095750"/>
            <a:ext cx="3143250" cy="1371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6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“mostly from Lebanon and others from…” is </a:t>
            </a:r>
            <a:r>
              <a:rPr dirty="0" smtClean="0"/>
              <a:t>a nonparallel</a:t>
            </a:r>
            <a:r>
              <a:rPr lang="en-US" dirty="0" smtClean="0"/>
              <a:t> and grammatically weak</a:t>
            </a:r>
            <a:r>
              <a:rPr dirty="0" smtClean="0"/>
              <a:t> construction.</a:t>
            </a:r>
            <a:endParaRPr dirty="0"/>
          </a:p>
        </p:txBody>
      </p:sp>
      <p:sp>
        <p:nvSpPr>
          <p:cNvPr id="10" name="s7-h2">
            <a:extLst>
              <a:ext uri="{FF2B5EF4-FFF2-40B4-BE49-F238E27FC236}">
                <a16:creationId xmlns:a16="http://schemas.microsoft.com/office/drawing/2014/main" id="{6626CA4C-0A25-4F3B-80D1-08BB5B8252AD}"/>
              </a:ext>
            </a:extLst>
          </p:cNvPr>
          <p:cNvSpPr>
            <a:spLocks noGrp="1"/>
          </p:cNvSpPr>
          <p:nvPr/>
        </p:nvSpPr>
        <p:spPr>
          <a:xfrm>
            <a:off x="4457700" y="3638550"/>
            <a:ext cx="3143250" cy="3238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7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2  Categories</a:t>
            </a:r>
          </a:p>
        </p:txBody>
      </p:sp>
      <p:sp>
        <p:nvSpPr>
          <p:cNvPr id="11" name="s7-b2">
            <a:extLst>
              <a:ext uri="{FF2B5EF4-FFF2-40B4-BE49-F238E27FC236}">
                <a16:creationId xmlns:a16="http://schemas.microsoft.com/office/drawing/2014/main" id="{B24F2A05-5505-4DEA-AB7D-864EF5C94B40}"/>
              </a:ext>
            </a:extLst>
          </p:cNvPr>
          <p:cNvSpPr>
            <a:spLocks noGrp="1"/>
          </p:cNvSpPr>
          <p:nvPr/>
        </p:nvSpPr>
        <p:spPr>
          <a:xfrm>
            <a:off x="4457700" y="4095750"/>
            <a:ext cx="3143250" cy="1371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6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Lebanon and Syria are modern states; “historic Palestine” is a historical geography. The list does not compare like with like.</a:t>
            </a:r>
          </a:p>
        </p:txBody>
      </p:sp>
      <p:sp>
        <p:nvSpPr>
          <p:cNvPr id="12" name="s7-h3">
            <a:extLst>
              <a:ext uri="{FF2B5EF4-FFF2-40B4-BE49-F238E27FC236}">
                <a16:creationId xmlns:a16="http://schemas.microsoft.com/office/drawing/2014/main" id="{64286211-EC95-454B-8C16-88230BBC8DD3}"/>
              </a:ext>
            </a:extLst>
          </p:cNvPr>
          <p:cNvSpPr>
            <a:spLocks noGrp="1"/>
          </p:cNvSpPr>
          <p:nvPr/>
        </p:nvSpPr>
        <p:spPr>
          <a:xfrm>
            <a:off x="8248650" y="3638550"/>
            <a:ext cx="3143250" cy="3238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75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3  Time</a:t>
            </a:r>
          </a:p>
        </p:txBody>
      </p:sp>
      <p:sp>
        <p:nvSpPr>
          <p:cNvPr id="13" name="s7-b3">
            <a:extLst>
              <a:ext uri="{FF2B5EF4-FFF2-40B4-BE49-F238E27FC236}">
                <a16:creationId xmlns:a16="http://schemas.microsoft.com/office/drawing/2014/main" id="{ED27671A-8E58-4D52-951C-C985F1F8895D}"/>
              </a:ext>
            </a:extLst>
          </p:cNvPr>
          <p:cNvSpPr>
            <a:spLocks noGrp="1"/>
          </p:cNvSpPr>
          <p:nvPr/>
        </p:nvSpPr>
        <p:spPr>
          <a:xfrm>
            <a:off x="8248650" y="4095750"/>
            <a:ext cx="3143250" cy="1371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6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 sentence never says “areas that are now…” Visitors are left to project today's borders backward onto 1880</a:t>
            </a:r>
            <a:r>
              <a:rPr dirty="0" smtClean="0"/>
              <a:t>.</a:t>
            </a:r>
            <a:r>
              <a:rPr lang="en-US" dirty="0" smtClean="0"/>
              <a:t> No context to understand WHY the neighborhood was called “Little Syria.”</a:t>
            </a:r>
            <a:endParaRPr dirty="0"/>
          </a:p>
        </p:txBody>
      </p:sp>
      <p:sp>
        <p:nvSpPr>
          <p:cNvPr id="14" name="s7-bottom">
            <a:extLst>
              <a:ext uri="{FF2B5EF4-FFF2-40B4-BE49-F238E27FC236}">
                <a16:creationId xmlns:a16="http://schemas.microsoft.com/office/drawing/2014/main" id="{CD2EC28A-272C-4177-8480-C29CF173DBB0}"/>
              </a:ext>
            </a:extLst>
          </p:cNvPr>
          <p:cNvSpPr>
            <a:spLocks noGrp="1"/>
          </p:cNvSpPr>
          <p:nvPr/>
        </p:nvSpPr>
        <p:spPr>
          <a:xfrm>
            <a:off x="666750" y="5972175"/>
            <a:ext cx="10668000" cy="4000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1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 revision removed </a:t>
            </a:r>
            <a:r>
              <a:rPr dirty="0" smtClean="0"/>
              <a:t>a</a:t>
            </a:r>
            <a:r>
              <a:rPr lang="en-US" dirty="0"/>
              <a:t> </a:t>
            </a:r>
            <a:r>
              <a:rPr lang="en-US" dirty="0" smtClean="0"/>
              <a:t>controversial</a:t>
            </a:r>
            <a:r>
              <a:rPr dirty="0" smtClean="0"/>
              <a:t> </a:t>
            </a:r>
            <a:r>
              <a:rPr dirty="0"/>
              <a:t>historical explanation without replacing </a:t>
            </a:r>
            <a:r>
              <a:rPr dirty="0" smtClean="0"/>
              <a:t>it.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1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-8">
            <a:extLst>
              <a:ext uri="{FF2B5EF4-FFF2-40B4-BE49-F238E27FC236}">
                <a16:creationId xmlns:a16="http://schemas.microsoft.com/office/drawing/2014/main" id="{F714B542-8770-480C-A36D-6D371740C5BE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 revision </a:t>
            </a:r>
            <a:r>
              <a:rPr lang="en-US" dirty="0" smtClean="0"/>
              <a:t>now </a:t>
            </a:r>
            <a:r>
              <a:rPr dirty="0" smtClean="0"/>
              <a:t>misuses </a:t>
            </a:r>
            <a:r>
              <a:rPr dirty="0"/>
              <a:t>the 1,200 figure</a:t>
            </a:r>
          </a:p>
        </p:txBody>
      </p:sp>
      <p:sp>
        <p:nvSpPr>
          <p:cNvPr id="2" name="title-rule-8">
            <a:extLst>
              <a:ext uri="{FF2B5EF4-FFF2-40B4-BE49-F238E27FC236}">
                <a16:creationId xmlns:a16="http://schemas.microsoft.com/office/drawing/2014/main" id="{6D396448-F796-4B3E-9569-4FC9E1BF5D37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8">
            <a:extLst>
              <a:ext uri="{FF2B5EF4-FFF2-40B4-BE49-F238E27FC236}">
                <a16:creationId xmlns:a16="http://schemas.microsoft.com/office/drawing/2014/main" id="{DF336CCC-AE79-4A3C-86FF-E3F8110B9B20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Sources: Linda K. Jacobs, The New Arab, Apr. 21, 2023; NYPL, Nov. 19, 2015; KalimahPress, Sept. 22, 2016; photo via Tenement Museum.</a:t>
            </a:r>
          </a:p>
        </p:txBody>
      </p:sp>
      <p:sp>
        <p:nvSpPr>
          <p:cNvPr id="4" name="number-8">
            <a:extLst>
              <a:ext uri="{FF2B5EF4-FFF2-40B4-BE49-F238E27FC236}">
                <a16:creationId xmlns:a16="http://schemas.microsoft.com/office/drawing/2014/main" id="{67FF1180-EDDE-45D1-AE30-2C2C2A18DF2A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l="14142" r="14142"/>
          <a:stretch>
            <a:fillRect/>
          </a:stretch>
        </p:blipFill>
        <p:spPr>
          <a:xfrm>
            <a:off x="6572250" y="1276350"/>
            <a:ext cx="5162550" cy="4267200"/>
          </a:xfrm>
          <a:prstGeom prst="rect">
            <a:avLst/>
          </a:prstGeom>
        </p:spPr>
      </p:pic>
      <p:sp>
        <p:nvSpPr>
          <p:cNvPr id="6" name="s8-big">
            <a:extLst>
              <a:ext uri="{FF2B5EF4-FFF2-40B4-BE49-F238E27FC236}">
                <a16:creationId xmlns:a16="http://schemas.microsoft.com/office/drawing/2014/main" id="{494A5E9A-8281-404B-B90C-C2E9785CEC3B}"/>
              </a:ext>
            </a:extLst>
          </p:cNvPr>
          <p:cNvSpPr>
            <a:spLocks noGrp="1"/>
          </p:cNvSpPr>
          <p:nvPr/>
        </p:nvSpPr>
        <p:spPr>
          <a:xfrm>
            <a:off x="457200" y="1352550"/>
            <a:ext cx="5334000" cy="10477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615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1,200</a:t>
            </a:r>
          </a:p>
        </p:txBody>
      </p:sp>
      <p:sp>
        <p:nvSpPr>
          <p:cNvPr id="7" name="s8-source">
            <a:extLst>
              <a:ext uri="{FF2B5EF4-FFF2-40B4-BE49-F238E27FC236}">
                <a16:creationId xmlns:a16="http://schemas.microsoft.com/office/drawing/2014/main" id="{E219ADFE-5B2B-4D80-BEC9-CBEA8AC865A3}"/>
              </a:ext>
            </a:extLst>
          </p:cNvPr>
          <p:cNvSpPr>
            <a:spLocks noGrp="1"/>
          </p:cNvSpPr>
          <p:nvPr/>
        </p:nvSpPr>
        <p:spPr>
          <a:xfrm>
            <a:off x="457200" y="2571750"/>
            <a:ext cx="5334000" cy="3238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The historical claim is specific:</a:t>
            </a:r>
          </a:p>
        </p:txBody>
      </p:sp>
      <p:sp>
        <p:nvSpPr>
          <p:cNvPr id="8" name="s8-quote">
            <a:extLst>
              <a:ext uri="{FF2B5EF4-FFF2-40B4-BE49-F238E27FC236}">
                <a16:creationId xmlns:a16="http://schemas.microsoft.com/office/drawing/2014/main" id="{5B6FC009-B843-4389-AED3-32CFCB8BFB61}"/>
              </a:ext>
            </a:extLst>
          </p:cNvPr>
          <p:cNvSpPr>
            <a:spLocks noGrp="1"/>
          </p:cNvSpPr>
          <p:nvPr/>
        </p:nvSpPr>
        <p:spPr>
          <a:xfrm>
            <a:off x="457200" y="3048000"/>
            <a:ext cx="5334000" cy="8191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defRPr sz="22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 smtClean="0"/>
              <a:t>“</a:t>
            </a:r>
            <a:r>
              <a:rPr lang="en-US" dirty="0"/>
              <a:t>The vibrant neighborhood, known as “Little Syria,” was home to about 1,200 immigrants</a:t>
            </a:r>
            <a:r>
              <a:rPr lang="en-US" dirty="0" smtClean="0"/>
              <a:t>.</a:t>
            </a:r>
            <a:r>
              <a:rPr dirty="0" smtClean="0"/>
              <a:t>”</a:t>
            </a:r>
            <a:endParaRPr dirty="0"/>
          </a:p>
        </p:txBody>
      </p:sp>
      <p:sp>
        <p:nvSpPr>
          <p:cNvPr id="9" name="s8-arrow">
            <a:extLst>
              <a:ext uri="{FF2B5EF4-FFF2-40B4-BE49-F238E27FC236}">
                <a16:creationId xmlns:a16="http://schemas.microsoft.com/office/drawing/2014/main" id="{98708FC7-3054-479C-8DCE-75D08997A712}"/>
              </a:ext>
            </a:extLst>
          </p:cNvPr>
          <p:cNvSpPr>
            <a:spLocks noGrp="1"/>
          </p:cNvSpPr>
          <p:nvPr/>
        </p:nvSpPr>
        <p:spPr>
          <a:xfrm>
            <a:off x="457200" y="4095750"/>
            <a:ext cx="5334000" cy="19050"/>
          </a:xfrm>
          <a:prstGeom prst="rect">
            <a:avLst/>
          </a:prstGeom>
          <a:solidFill>
            <a:srgbClr val="F2C12E"/>
          </a:solidFill>
        </p:spPr>
      </p:sp>
      <p:sp>
        <p:nvSpPr>
          <p:cNvPr id="10" name="s8-problem">
            <a:extLst>
              <a:ext uri="{FF2B5EF4-FFF2-40B4-BE49-F238E27FC236}">
                <a16:creationId xmlns:a16="http://schemas.microsoft.com/office/drawing/2014/main" id="{C17CDFD3-EF76-4540-9592-1B59F7D7D928}"/>
              </a:ext>
            </a:extLst>
          </p:cNvPr>
          <p:cNvSpPr>
            <a:spLocks noGrp="1"/>
          </p:cNvSpPr>
          <p:nvPr/>
        </p:nvSpPr>
        <p:spPr>
          <a:xfrm>
            <a:off x="457200" y="4333875"/>
            <a:ext cx="5334000" cy="11049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80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The revised sign turns that year-specific </a:t>
            </a:r>
            <a:r>
              <a:rPr dirty="0" smtClean="0"/>
              <a:t>estimate</a:t>
            </a:r>
            <a:r>
              <a:rPr lang="en-US" dirty="0" smtClean="0"/>
              <a:t> by Linda Jacobs related to 1900</a:t>
            </a:r>
            <a:r>
              <a:rPr dirty="0" smtClean="0"/>
              <a:t> </a:t>
            </a:r>
            <a:r>
              <a:rPr dirty="0"/>
              <a:t>for one </a:t>
            </a:r>
            <a:r>
              <a:rPr lang="en-US" dirty="0" smtClean="0"/>
              <a:t>ethnic </a:t>
            </a:r>
            <a:r>
              <a:rPr dirty="0" smtClean="0"/>
              <a:t>community </a:t>
            </a:r>
            <a:r>
              <a:rPr dirty="0"/>
              <a:t>into an apparent total for all </a:t>
            </a:r>
            <a:r>
              <a:rPr dirty="0" smtClean="0"/>
              <a:t>immigrants</a:t>
            </a:r>
            <a:r>
              <a:rPr lang="en-US" dirty="0" smtClean="0"/>
              <a:t>, of all nationalities,</a:t>
            </a:r>
            <a:r>
              <a:rPr dirty="0" smtClean="0"/>
              <a:t> </a:t>
            </a:r>
            <a:r>
              <a:rPr dirty="0"/>
              <a:t>across 1880–1945.</a:t>
            </a:r>
          </a:p>
        </p:txBody>
      </p:sp>
      <p:sp>
        <p:nvSpPr>
          <p:cNvPr id="11" name="s8-diversity">
            <a:extLst>
              <a:ext uri="{FF2B5EF4-FFF2-40B4-BE49-F238E27FC236}">
                <a16:creationId xmlns:a16="http://schemas.microsoft.com/office/drawing/2014/main" id="{01D0B0C0-A05F-48D3-9769-61BE8BECCC79}"/>
              </a:ext>
            </a:extLst>
          </p:cNvPr>
          <p:cNvSpPr>
            <a:spLocks noGrp="1"/>
          </p:cNvSpPr>
          <p:nvPr/>
        </p:nvSpPr>
        <p:spPr>
          <a:xfrm>
            <a:off x="6572250" y="5562600"/>
            <a:ext cx="4953000" cy="7429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12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The surrounding Lower West Side also included Irish, German, Greek, Slavic, Scandinavian, Eastern European, and other residents. “1,200 immigrants” erases that larger population rather than recognizing it.</a:t>
            </a:r>
          </a:p>
        </p:txBody>
      </p:sp>
    </p:spTree>
    <p:extLst>
      <p:ext uri="{BB962C8B-B14F-4D97-AF65-F5344CB8AC3E}">
        <p14:creationId xmlns:p14="http://schemas.microsoft.com/office/powerpoint/2010/main" val="174150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-9">
            <a:extLst>
              <a:ext uri="{FF2B5EF4-FFF2-40B4-BE49-F238E27FC236}">
                <a16:creationId xmlns:a16="http://schemas.microsoft.com/office/drawing/2014/main" id="{084A03F2-1845-48E0-9299-D4D217F091FF}"/>
              </a:ext>
            </a:extLst>
          </p:cNvPr>
          <p:cNvSpPr>
            <a:spLocks noGrp="1"/>
          </p:cNvSpPr>
          <p:nvPr/>
        </p:nvSpPr>
        <p:spPr>
          <a:xfrm>
            <a:off x="457200" y="323850"/>
            <a:ext cx="11239500" cy="590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3450" b="0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t>Deleting “Syrian” erased institutional history</a:t>
            </a:r>
          </a:p>
        </p:txBody>
      </p:sp>
      <p:sp>
        <p:nvSpPr>
          <p:cNvPr id="2" name="title-rule-9">
            <a:extLst>
              <a:ext uri="{FF2B5EF4-FFF2-40B4-BE49-F238E27FC236}">
                <a16:creationId xmlns:a16="http://schemas.microsoft.com/office/drawing/2014/main" id="{6720584F-4D6E-45C3-BB3F-025446B532BB}"/>
              </a:ext>
            </a:extLst>
          </p:cNvPr>
          <p:cNvSpPr>
            <a:spLocks noGrp="1"/>
          </p:cNvSpPr>
          <p:nvPr/>
        </p:nvSpPr>
        <p:spPr>
          <a:xfrm>
            <a:off x="457200" y="990600"/>
            <a:ext cx="11277600" cy="1905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3" name="source-9">
            <a:extLst>
              <a:ext uri="{FF2B5EF4-FFF2-40B4-BE49-F238E27FC236}">
                <a16:creationId xmlns:a16="http://schemas.microsoft.com/office/drawing/2014/main" id="{51E4134A-95BD-4447-B3E5-F9614B24815B}"/>
              </a:ext>
            </a:extLst>
          </p:cNvPr>
          <p:cNvSpPr>
            <a:spLocks noGrp="1"/>
          </p:cNvSpPr>
          <p:nvPr/>
        </p:nvSpPr>
        <p:spPr>
          <a:xfrm>
            <a:off x="457200" y="6410325"/>
            <a:ext cx="10287000" cy="20955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825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Sources: Al Qalam Sign Text Diff; Linda K. Jacobs, The New Arab, Apr. 21, 2023; NYPL, Nov. 19, 2015.</a:t>
            </a:r>
          </a:p>
        </p:txBody>
      </p:sp>
      <p:sp>
        <p:nvSpPr>
          <p:cNvPr id="4" name="number-9">
            <a:extLst>
              <a:ext uri="{FF2B5EF4-FFF2-40B4-BE49-F238E27FC236}">
                <a16:creationId xmlns:a16="http://schemas.microsoft.com/office/drawing/2014/main" id="{84A36641-9113-428C-98EF-F28144679940}"/>
              </a:ext>
            </a:extLst>
          </p:cNvPr>
          <p:cNvSpPr>
            <a:spLocks noGrp="1"/>
          </p:cNvSpPr>
          <p:nvPr/>
        </p:nvSpPr>
        <p:spPr>
          <a:xfrm>
            <a:off x="11277600" y="6372225"/>
            <a:ext cx="457200" cy="2286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r">
              <a:defRPr sz="900" b="0">
                <a:solidFill>
                  <a:srgbClr val="5C5C5C"/>
                </a:solidFill>
                <a:latin typeface="Arial"/>
                <a:ea typeface="Arial"/>
                <a:cs typeface="Arial"/>
              </a:defRPr>
            </a:pPr>
            <a:r>
              <a:t>9</a:t>
            </a:r>
          </a:p>
        </p:txBody>
      </p:sp>
      <p:graphicFrame>
        <p:nvGraphicFramePr>
          <p:cNvPr id="11" name="Table 10"/>
          <p:cNvGraphicFramePr/>
          <p:nvPr>
            <p:extLst>
              <p:ext uri="{D42A27DB-BD31-4B8C-83A1-F6EECF244321}">
                <p14:modId xmlns:p14="http://schemas.microsoft.com/office/powerpoint/2010/main" val="3525242787"/>
              </p:ext>
            </p:extLst>
          </p:nvPr>
        </p:nvGraphicFramePr>
        <p:xfrm>
          <a:off x="457200" y="1466851"/>
          <a:ext cx="11277600" cy="3240183"/>
        </p:xfrm>
        <a:graphic>
          <a:graphicData uri="http://schemas.openxmlformats.org/drawingml/2006/table">
            <a:tbl>
              <a:tblPr firstRow="1"/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421">
                <a:tc>
                  <a:txBody>
                    <a:bodyPr/>
                    <a:lstStyle/>
                    <a:p>
                      <a:r>
                        <a:rPr sz="2000" b="1">
                          <a:solidFill>
                            <a:srgbClr val="FFFFFF"/>
                          </a:solidFill>
                        </a:rPr>
                        <a:t>ORIGINAL</a:t>
                      </a:r>
                    </a:p>
                  </a:txBody>
                  <a:tcPr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2000" b="1">
                          <a:solidFill>
                            <a:srgbClr val="FFFFFF"/>
                          </a:solidFill>
                        </a:rPr>
                        <a:t>REVISED</a:t>
                      </a:r>
                    </a:p>
                  </a:txBody>
                  <a:tcPr>
                    <a:solidFill>
                      <a:srgbClr val="11111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2000" b="1" dirty="0">
                          <a:solidFill>
                            <a:srgbClr val="FFFFFF"/>
                          </a:solidFill>
                        </a:rPr>
                        <a:t>WHAT IS LOST</a:t>
                      </a:r>
                    </a:p>
                  </a:txBody>
                  <a:tcPr>
                    <a:solidFill>
                      <a:srgbClr val="1111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505">
                <a:tc>
                  <a:txBody>
                    <a:bodyPr/>
                    <a:lstStyle/>
                    <a:p>
                      <a:r>
                        <a:rPr sz="2000">
                          <a:solidFill>
                            <a:srgbClr val="111111"/>
                          </a:solidFill>
                        </a:rPr>
                        <a:t>“the Syrian quarter” or “Little Syria”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>
                          <a:solidFill>
                            <a:srgbClr val="111111"/>
                          </a:solidFill>
                        </a:rPr>
                        <a:t>“Little Syria”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>
                          <a:solidFill>
                            <a:srgbClr val="111111"/>
                          </a:solidFill>
                        </a:rPr>
                        <a:t>The sign keeps the nickname but removes </a:t>
                      </a:r>
                      <a:r>
                        <a:rPr lang="en-US" sz="2000" dirty="0" smtClean="0">
                          <a:solidFill>
                            <a:srgbClr val="111111"/>
                          </a:solidFill>
                        </a:rPr>
                        <a:t>the</a:t>
                      </a:r>
                      <a:r>
                        <a:rPr lang="en-US" sz="2000" baseline="0" dirty="0" smtClean="0">
                          <a:solidFill>
                            <a:srgbClr val="111111"/>
                          </a:solidFill>
                        </a:rPr>
                        <a:t> term that Linda Jacobs and others have argued was also common</a:t>
                      </a:r>
                      <a:r>
                        <a:rPr sz="2000" dirty="0" smtClean="0">
                          <a:solidFill>
                            <a:srgbClr val="111111"/>
                          </a:solidFill>
                        </a:rPr>
                        <a:t>.</a:t>
                      </a:r>
                      <a:endParaRPr sz="2000" dirty="0">
                        <a:solidFill>
                          <a:srgbClr val="11111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9922">
                <a:tc>
                  <a:txBody>
                    <a:bodyPr/>
                    <a:lstStyle/>
                    <a:p>
                      <a:r>
                        <a:rPr sz="2000">
                          <a:solidFill>
                            <a:srgbClr val="111111"/>
                          </a:solidFill>
                        </a:rPr>
                        <a:t>“a Syrian school”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2000" dirty="0">
                          <a:solidFill>
                            <a:srgbClr val="111111"/>
                          </a:solidFill>
                        </a:rPr>
                        <a:t>“a school”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111111"/>
                          </a:solidFill>
                        </a:rPr>
                        <a:t>Linda Jacobs had documented how the</a:t>
                      </a:r>
                      <a:r>
                        <a:rPr sz="2000" dirty="0" smtClean="0">
                          <a:solidFill>
                            <a:srgbClr val="111111"/>
                          </a:solidFill>
                        </a:rPr>
                        <a:t> </a:t>
                      </a:r>
                      <a:r>
                        <a:rPr sz="2000" dirty="0">
                          <a:solidFill>
                            <a:srgbClr val="111111"/>
                          </a:solidFill>
                        </a:rPr>
                        <a:t>school was created by the Syrian </a:t>
                      </a:r>
                      <a:r>
                        <a:rPr sz="2000" dirty="0" smtClean="0">
                          <a:solidFill>
                            <a:srgbClr val="111111"/>
                          </a:solidFill>
                        </a:rPr>
                        <a:t>Society</a:t>
                      </a:r>
                      <a:r>
                        <a:rPr lang="en-US" sz="2000" dirty="0" smtClean="0">
                          <a:solidFill>
                            <a:srgbClr val="111111"/>
                          </a:solidFill>
                        </a:rPr>
                        <a:t>, founded in 1892 by Ameen F. Haddad,</a:t>
                      </a:r>
                      <a:r>
                        <a:rPr sz="2000" dirty="0" smtClean="0">
                          <a:solidFill>
                            <a:srgbClr val="111111"/>
                          </a:solidFill>
                        </a:rPr>
                        <a:t> </a:t>
                      </a:r>
                      <a:r>
                        <a:rPr sz="2000" dirty="0">
                          <a:solidFill>
                            <a:srgbClr val="111111"/>
                          </a:solidFill>
                        </a:rPr>
                        <a:t>at 95 Washington Street.</a:t>
                      </a:r>
                    </a:p>
                  </a:txBody>
                  <a:tcPr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9-bottom">
            <a:extLst>
              <a:ext uri="{FF2B5EF4-FFF2-40B4-BE49-F238E27FC236}">
                <a16:creationId xmlns:a16="http://schemas.microsoft.com/office/drawing/2014/main" id="{3293EABB-828B-4BF2-848E-9621619A7031}"/>
              </a:ext>
            </a:extLst>
          </p:cNvPr>
          <p:cNvSpPr>
            <a:spLocks noGrp="1"/>
          </p:cNvSpPr>
          <p:nvPr/>
        </p:nvSpPr>
        <p:spPr>
          <a:xfrm>
            <a:off x="457200" y="5219700"/>
            <a:ext cx="11277600" cy="68580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algn="l">
              <a:defRPr sz="2100" b="1">
                <a:solidFill>
                  <a:srgbClr val="111111"/>
                </a:solidFill>
                <a:latin typeface="Arial"/>
                <a:ea typeface="Arial"/>
                <a:cs typeface="Arial"/>
              </a:defRPr>
            </a:pPr>
            <a:r>
              <a:rPr dirty="0"/>
              <a:t>Historical names are evidence. Removing them does not make the text neutral; it makes the </a:t>
            </a:r>
            <a:r>
              <a:rPr dirty="0" smtClean="0"/>
              <a:t>institutions</a:t>
            </a:r>
            <a:r>
              <a:rPr lang="en-US" dirty="0" smtClean="0"/>
              <a:t> and the history</a:t>
            </a:r>
            <a:r>
              <a:rPr dirty="0" smtClean="0"/>
              <a:t> </a:t>
            </a:r>
            <a:r>
              <a:rPr dirty="0"/>
              <a:t>harder to understand.</a:t>
            </a:r>
          </a:p>
        </p:txBody>
      </p:sp>
    </p:spTree>
    <p:extLst>
      <p:ext uri="{BB962C8B-B14F-4D97-AF65-F5344CB8AC3E}">
        <p14:creationId xmlns:p14="http://schemas.microsoft.com/office/powerpoint/2010/main" val="645680546"/>
      </p:ext>
    </p:extLst>
  </p:cSld>
  <p:clrMapOvr>
    <a:masterClrMapping/>
  </p:clrMapOvr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1761</Words>
  <Application>Microsoft Office PowerPoint</Application>
  <DocSecurity>0</DocSecurity>
  <PresentationFormat>Widescreen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ChatGPT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Todd Fine</cp:lastModifiedBy>
  <cp:revision>15</cp:revision>
  <dcterms:created xsi:type="dcterms:W3CDTF">2026-07-17T16:36:16Z</dcterms:created>
  <dcterms:modified xsi:type="dcterms:W3CDTF">2026-07-17T18:03:57Z</dcterms:modified>
</cp:coreProperties>
</file>